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8288000" cy="10287000"/>
  <p:notesSz cx="6858000" cy="9144000"/>
  <p:embeddedFontLst>
    <p:embeddedFont>
      <p:font typeface="Akzidenz-Grotesk Bold" charset="1" panose="02000803050000020004"/>
      <p:regular r:id="rId20"/>
    </p:embeddedFont>
    <p:embeddedFont>
      <p:font typeface="Inter Bold" charset="1" panose="020B0802030000000004"/>
      <p:regular r:id="rId21"/>
    </p:embeddedFont>
    <p:embeddedFont>
      <p:font typeface="Chunk Five" charset="1" panose="00000500000000000000"/>
      <p:regular r:id="rId22"/>
    </p:embeddedFont>
    <p:embeddedFont>
      <p:font typeface="Kollektif Bold" charset="1" panose="020B0604020101010102"/>
      <p:regular r:id="rId23"/>
    </p:embeddedFont>
    <p:embeddedFont>
      <p:font typeface="Akzidenz-Grotesk Heavy" charset="1" panose="02000503050000020004"/>
      <p:regular r:id="rId24"/>
    </p:embeddedFont>
    <p:embeddedFont>
      <p:font typeface="Bernoru" charset="1" panose="00000A0000000000000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jpeg" Type="http://schemas.openxmlformats.org/officeDocument/2006/relationships/image"/><Relationship Id="rId9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16.jpeg" Type="http://schemas.openxmlformats.org/officeDocument/2006/relationships/image"/><Relationship Id="rId5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2.png" Type="http://schemas.openxmlformats.org/officeDocument/2006/relationships/image"/><Relationship Id="rId5" Target="../media/image13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.png" Type="http://schemas.openxmlformats.org/officeDocument/2006/relationships/image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27.png" Type="http://schemas.openxmlformats.org/officeDocument/2006/relationships/image"/><Relationship Id="rId9" Target="../media/image28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29.png" Type="http://schemas.openxmlformats.org/officeDocument/2006/relationships/image"/><Relationship Id="rId4" Target="../media/image30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svg" Type="http://schemas.openxmlformats.org/officeDocument/2006/relationships/image"/><Relationship Id="rId4" Target="../media/image33.png" Type="http://schemas.openxmlformats.org/officeDocument/2006/relationships/image"/><Relationship Id="rId5" Target="../media/image34.svg" Type="http://schemas.openxmlformats.org/officeDocument/2006/relationships/image"/><Relationship Id="rId6" Target="../media/image35.png" Type="http://schemas.openxmlformats.org/officeDocument/2006/relationships/image"/><Relationship Id="rId7" Target="../media/image36.svg" Type="http://schemas.openxmlformats.org/officeDocument/2006/relationships/image"/><Relationship Id="rId8" Target="../media/image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Relationship Id="rId3" Target="../media/image38.svg" Type="http://schemas.openxmlformats.org/officeDocument/2006/relationships/image"/><Relationship Id="rId4" Target="../media/image4.png" Type="http://schemas.openxmlformats.org/officeDocument/2006/relationships/image"/><Relationship Id="rId5" Target="../media/image39.png" Type="http://schemas.openxmlformats.org/officeDocument/2006/relationships/image"/><Relationship Id="rId6" Target="../media/image40.svg" Type="http://schemas.openxmlformats.org/officeDocument/2006/relationships/image"/><Relationship Id="rId7" Target="../media/image41.png" Type="http://schemas.openxmlformats.org/officeDocument/2006/relationships/image"/><Relationship Id="rId8" Target="../media/image42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png" Type="http://schemas.openxmlformats.org/officeDocument/2006/relationships/image"/><Relationship Id="rId3" Target="../media/image34.svg" Type="http://schemas.openxmlformats.org/officeDocument/2006/relationships/image"/><Relationship Id="rId4" Target="../media/image4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3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jpeg" Type="http://schemas.openxmlformats.org/officeDocument/2006/relationships/image"/><Relationship Id="rId3" Target="../media/VAGa_eJwa2w.mp4" Type="http://schemas.openxmlformats.org/officeDocument/2006/relationships/video"/><Relationship Id="rId4" Target="../media/VAGa_eJwa2w.mp4" Type="http://schemas.microsoft.com/office/2007/relationships/media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png" Type="http://schemas.openxmlformats.org/officeDocument/2006/relationships/image"/><Relationship Id="rId3" Target="../media/image46.svg" Type="http://schemas.openxmlformats.org/officeDocument/2006/relationships/image"/><Relationship Id="rId4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97E4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Minimal Contour Hatched Shape"/>
          <p:cNvSpPr/>
          <p:nvPr/>
        </p:nvSpPr>
        <p:spPr>
          <a:xfrm flipH="false" flipV="false" rot="0">
            <a:off x="14598637" y="-2592484"/>
            <a:ext cx="4195335" cy="4195335"/>
          </a:xfrm>
          <a:custGeom>
            <a:avLst/>
            <a:gdLst/>
            <a:ahLst/>
            <a:cxnLst/>
            <a:rect r="r" b="b" t="t" l="l"/>
            <a:pathLst>
              <a:path h="4195335" w="4195335">
                <a:moveTo>
                  <a:pt x="0" y="0"/>
                </a:moveTo>
                <a:lnTo>
                  <a:pt x="4195335" y="0"/>
                </a:lnTo>
                <a:lnTo>
                  <a:pt x="4195335" y="4195335"/>
                </a:lnTo>
                <a:lnTo>
                  <a:pt x="0" y="4195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27938" y="1202982"/>
            <a:ext cx="12513513" cy="8830227"/>
            <a:chOff x="0" y="0"/>
            <a:chExt cx="3295740" cy="232565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295740" cy="2325656"/>
            </a:xfrm>
            <a:custGeom>
              <a:avLst/>
              <a:gdLst/>
              <a:ahLst/>
              <a:cxnLst/>
              <a:rect r="r" b="b" t="t" l="l"/>
              <a:pathLst>
                <a:path h="2325656" w="3295740">
                  <a:moveTo>
                    <a:pt x="0" y="0"/>
                  </a:moveTo>
                  <a:lnTo>
                    <a:pt x="3295740" y="0"/>
                  </a:lnTo>
                  <a:lnTo>
                    <a:pt x="3295740" y="2325656"/>
                  </a:lnTo>
                  <a:lnTo>
                    <a:pt x="0" y="2325656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26A064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295740" cy="23732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0952904" y="0"/>
            <a:ext cx="7335096" cy="10287000"/>
            <a:chOff x="0" y="0"/>
            <a:chExt cx="812800" cy="11399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1139900"/>
            </a:xfrm>
            <a:custGeom>
              <a:avLst/>
              <a:gdLst/>
              <a:ahLst/>
              <a:cxnLst/>
              <a:rect r="r" b="b" t="t" l="l"/>
              <a:pathLst>
                <a:path h="11399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1139900"/>
                  </a:lnTo>
                  <a:lnTo>
                    <a:pt x="0" y="1139900"/>
                  </a:lnTo>
                  <a:close/>
                </a:path>
              </a:pathLst>
            </a:custGeom>
            <a:blipFill>
              <a:blip r:embed="rId4"/>
              <a:stretch>
                <a:fillRect l="-57548" t="0" r="-57548" b="0"/>
              </a:stretch>
            </a:blipFill>
          </p:spPr>
        </p:sp>
      </p:grpSp>
      <p:sp>
        <p:nvSpPr>
          <p:cNvPr name="AutoShape 8" id="8"/>
          <p:cNvSpPr/>
          <p:nvPr/>
        </p:nvSpPr>
        <p:spPr>
          <a:xfrm rot="-782927">
            <a:off x="6997303" y="-5595359"/>
            <a:ext cx="4481791" cy="16682782"/>
          </a:xfrm>
          <a:prstGeom prst="rect">
            <a:avLst/>
          </a:prstGeom>
          <a:solidFill>
            <a:srgbClr val="FEFEFE"/>
          </a:solidFill>
        </p:spPr>
      </p:sp>
      <p:sp>
        <p:nvSpPr>
          <p:cNvPr name="AutoShape 9" id="9"/>
          <p:cNvSpPr/>
          <p:nvPr/>
        </p:nvSpPr>
        <p:spPr>
          <a:xfrm rot="-782927">
            <a:off x="11851498" y="-991268"/>
            <a:ext cx="549542" cy="11861169"/>
          </a:xfrm>
          <a:prstGeom prst="rect">
            <a:avLst/>
          </a:prstGeom>
          <a:solidFill>
            <a:srgbClr val="26A064"/>
          </a:solidFill>
        </p:spPr>
      </p:sp>
      <p:sp>
        <p:nvSpPr>
          <p:cNvPr name="Freeform 10" id="10"/>
          <p:cNvSpPr/>
          <p:nvPr/>
        </p:nvSpPr>
        <p:spPr>
          <a:xfrm flipH="false" flipV="false" rot="0">
            <a:off x="6698147" y="6083264"/>
            <a:ext cx="5233677" cy="3949945"/>
          </a:xfrm>
          <a:custGeom>
            <a:avLst/>
            <a:gdLst/>
            <a:ahLst/>
            <a:cxnLst/>
            <a:rect r="r" b="b" t="t" l="l"/>
            <a:pathLst>
              <a:path h="3949945" w="5233677">
                <a:moveTo>
                  <a:pt x="0" y="0"/>
                </a:moveTo>
                <a:lnTo>
                  <a:pt x="5233677" y="0"/>
                </a:lnTo>
                <a:lnTo>
                  <a:pt x="5233677" y="3949945"/>
                </a:lnTo>
                <a:lnTo>
                  <a:pt x="0" y="39499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644" t="-16440" r="-12569" b="-13958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6783387"/>
            <a:ext cx="8286286" cy="673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900"/>
              </a:lnSpc>
            </a:pPr>
            <a:r>
              <a:rPr lang="en-US" b="true" sz="3500">
                <a:solidFill>
                  <a:srgbClr val="303131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GROUP 13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2049018"/>
            <a:ext cx="10793343" cy="30944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04"/>
              </a:lnSpc>
            </a:pPr>
            <a:r>
              <a:rPr lang="en-US" sz="7276" b="true">
                <a:solidFill>
                  <a:srgbClr val="303131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Advertisement Campaign Creation for</a:t>
            </a:r>
          </a:p>
          <a:p>
            <a:pPr algn="l" marL="0" indent="0" lvl="0">
              <a:lnSpc>
                <a:spcPts val="7011"/>
              </a:lnSpc>
            </a:pPr>
            <a:r>
              <a:rPr lang="en-US" b="true" sz="6374">
                <a:solidFill>
                  <a:srgbClr val="303131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Our Mitti Foundation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8020136"/>
            <a:ext cx="7924812" cy="1685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52"/>
              </a:lnSpc>
            </a:pPr>
            <a:r>
              <a:rPr lang="en-US" b="true" sz="1608">
                <a:solidFill>
                  <a:srgbClr val="303131"/>
                </a:solidFill>
                <a:latin typeface="Inter Bold"/>
                <a:ea typeface="Inter Bold"/>
                <a:cs typeface="Inter Bold"/>
                <a:sym typeface="Inter Bold"/>
              </a:rPr>
              <a:t>Arnika Bansal- 2025PGDM009</a:t>
            </a:r>
          </a:p>
          <a:p>
            <a:pPr algn="l" marL="0" indent="0" lvl="0">
              <a:lnSpc>
                <a:spcPts val="2252"/>
              </a:lnSpc>
            </a:pPr>
            <a:r>
              <a:rPr lang="en-US" b="true" sz="1608">
                <a:solidFill>
                  <a:srgbClr val="303131"/>
                </a:solidFill>
                <a:latin typeface="Inter Bold"/>
                <a:ea typeface="Inter Bold"/>
                <a:cs typeface="Inter Bold"/>
                <a:sym typeface="Inter Bold"/>
              </a:rPr>
              <a:t>Chinnari Sai Abhishek -2025PBDI011</a:t>
            </a:r>
          </a:p>
          <a:p>
            <a:pPr algn="l" marL="0" indent="0" lvl="0">
              <a:lnSpc>
                <a:spcPts val="2252"/>
              </a:lnSpc>
            </a:pPr>
            <a:r>
              <a:rPr lang="en-US" b="true" sz="1608">
                <a:solidFill>
                  <a:srgbClr val="303131"/>
                </a:solidFill>
                <a:latin typeface="Inter Bold"/>
                <a:ea typeface="Inter Bold"/>
                <a:cs typeface="Inter Bold"/>
                <a:sym typeface="Inter Bold"/>
              </a:rPr>
              <a:t>Deepali Verma -2025PGDM135</a:t>
            </a:r>
          </a:p>
          <a:p>
            <a:pPr algn="l" marL="0" indent="0" lvl="0">
              <a:lnSpc>
                <a:spcPts val="2252"/>
              </a:lnSpc>
            </a:pPr>
            <a:r>
              <a:rPr lang="en-US" b="true" sz="1608">
                <a:solidFill>
                  <a:srgbClr val="303131"/>
                </a:solidFill>
                <a:latin typeface="Inter Bold"/>
                <a:ea typeface="Inter Bold"/>
                <a:cs typeface="Inter Bold"/>
                <a:sym typeface="Inter Bold"/>
              </a:rPr>
              <a:t>Kashish Kapoor -2025PGDM081 </a:t>
            </a:r>
          </a:p>
          <a:p>
            <a:pPr algn="l" marL="0" indent="0" lvl="0">
              <a:lnSpc>
                <a:spcPts val="2252"/>
              </a:lnSpc>
            </a:pPr>
            <a:r>
              <a:rPr lang="en-US" b="true" sz="1608">
                <a:solidFill>
                  <a:srgbClr val="303131"/>
                </a:solidFill>
                <a:latin typeface="Inter Bold"/>
                <a:ea typeface="Inter Bold"/>
                <a:cs typeface="Inter Bold"/>
                <a:sym typeface="Inter Bold"/>
              </a:rPr>
              <a:t>Sananda Sharangi -2025PGDM038 </a:t>
            </a:r>
          </a:p>
          <a:p>
            <a:pPr algn="l" marL="0" indent="0" lvl="0">
              <a:lnSpc>
                <a:spcPts val="2252"/>
              </a:lnSpc>
            </a:pPr>
            <a:r>
              <a:rPr lang="en-US" b="true" sz="1608">
                <a:solidFill>
                  <a:srgbClr val="303131"/>
                </a:solidFill>
                <a:latin typeface="Inter Bold"/>
                <a:ea typeface="Inter Bold"/>
                <a:cs typeface="Inter Bold"/>
                <a:sym typeface="Inter Bold"/>
              </a:rPr>
              <a:t>Shreya Agarwal- 2025PBDI033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968600"/>
            <a:ext cx="18288000" cy="3086100"/>
            <a:chOff x="0" y="0"/>
            <a:chExt cx="4816593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812800"/>
            </a:xfrm>
            <a:custGeom>
              <a:avLst/>
              <a:gdLst/>
              <a:ahLst/>
              <a:cxnLst/>
              <a:rect r="r" b="b" t="t" l="l"/>
              <a:pathLst>
                <a:path h="812800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62727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816593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Freeform 5" id="5" descr="Five Dots Icon"/>
          <p:cNvSpPr/>
          <p:nvPr/>
        </p:nvSpPr>
        <p:spPr>
          <a:xfrm flipH="false" flipV="false" rot="0">
            <a:off x="15321231" y="1921912"/>
            <a:ext cx="1938069" cy="288948"/>
          </a:xfrm>
          <a:custGeom>
            <a:avLst/>
            <a:gdLst/>
            <a:ahLst/>
            <a:cxnLst/>
            <a:rect r="r" b="b" t="t" l="l"/>
            <a:pathLst>
              <a:path h="288948" w="1938069">
                <a:moveTo>
                  <a:pt x="0" y="0"/>
                </a:moveTo>
                <a:lnTo>
                  <a:pt x="1938069" y="0"/>
                </a:lnTo>
                <a:lnTo>
                  <a:pt x="1938069" y="288948"/>
                </a:lnTo>
                <a:lnTo>
                  <a:pt x="0" y="2889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 descr="Minimal Contour Hatched Shape"/>
          <p:cNvSpPr/>
          <p:nvPr/>
        </p:nvSpPr>
        <p:spPr>
          <a:xfrm flipH="false" flipV="true" rot="0">
            <a:off x="8992441" y="-554006"/>
            <a:ext cx="2578367" cy="2245523"/>
          </a:xfrm>
          <a:custGeom>
            <a:avLst/>
            <a:gdLst/>
            <a:ahLst/>
            <a:cxnLst/>
            <a:rect r="r" b="b" t="t" l="l"/>
            <a:pathLst>
              <a:path h="2245523" w="2578367">
                <a:moveTo>
                  <a:pt x="0" y="2245524"/>
                </a:moveTo>
                <a:lnTo>
                  <a:pt x="2578367" y="2245524"/>
                </a:lnTo>
                <a:lnTo>
                  <a:pt x="2578367" y="0"/>
                </a:lnTo>
                <a:lnTo>
                  <a:pt x="0" y="0"/>
                </a:lnTo>
                <a:lnTo>
                  <a:pt x="0" y="2245524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 descr="Minimal Contour Hatched Shape"/>
          <p:cNvSpPr/>
          <p:nvPr/>
        </p:nvSpPr>
        <p:spPr>
          <a:xfrm flipH="false" flipV="false" rot="0">
            <a:off x="0" y="8475756"/>
            <a:ext cx="2578367" cy="2245523"/>
          </a:xfrm>
          <a:custGeom>
            <a:avLst/>
            <a:gdLst/>
            <a:ahLst/>
            <a:cxnLst/>
            <a:rect r="r" b="b" t="t" l="l"/>
            <a:pathLst>
              <a:path h="2245523" w="2578367">
                <a:moveTo>
                  <a:pt x="0" y="0"/>
                </a:moveTo>
                <a:lnTo>
                  <a:pt x="2578367" y="0"/>
                </a:lnTo>
                <a:lnTo>
                  <a:pt x="2578367" y="2245524"/>
                </a:lnTo>
                <a:lnTo>
                  <a:pt x="0" y="22455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0" y="0"/>
            <a:ext cx="9144000" cy="10287000"/>
            <a:chOff x="0" y="0"/>
            <a:chExt cx="812800" cy="9144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914400"/>
            </a:xfrm>
            <a:custGeom>
              <a:avLst/>
              <a:gdLst/>
              <a:ahLst/>
              <a:cxnLst/>
              <a:rect r="r" b="b" t="t" l="l"/>
              <a:pathLst>
                <a:path h="9144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8"/>
              <a:stretch>
                <a:fillRect l="0" t="-8902" r="0" b="-8902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6057632" y="0"/>
            <a:ext cx="2069319" cy="1561750"/>
          </a:xfrm>
          <a:custGeom>
            <a:avLst/>
            <a:gdLst/>
            <a:ahLst/>
            <a:cxnLst/>
            <a:rect r="r" b="b" t="t" l="l"/>
            <a:pathLst>
              <a:path h="1561750" w="2069319">
                <a:moveTo>
                  <a:pt x="0" y="0"/>
                </a:moveTo>
                <a:lnTo>
                  <a:pt x="2069319" y="0"/>
                </a:lnTo>
                <a:lnTo>
                  <a:pt x="2069319" y="1561750"/>
                </a:lnTo>
                <a:lnTo>
                  <a:pt x="0" y="15617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1644" t="-16440" r="-12569" b="-13958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9539603" y="1567693"/>
            <a:ext cx="6059285" cy="971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720"/>
              </a:lnSpc>
              <a:spcBef>
                <a:spcPct val="0"/>
              </a:spcBef>
            </a:pPr>
            <a:r>
              <a:rPr lang="en-US" b="true" sz="5600">
                <a:solidFill>
                  <a:srgbClr val="262727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Introduction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9539603" y="4044193"/>
            <a:ext cx="7881778" cy="4549740"/>
            <a:chOff x="0" y="0"/>
            <a:chExt cx="10509038" cy="6066320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4087676"/>
              <a:ext cx="10509038" cy="19786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412961" indent="-206480" lvl="1">
                <a:lnSpc>
                  <a:spcPts val="306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b="true" sz="1912" u="none">
                  <a:solidFill>
                    <a:srgbClr val="262727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Education: Adopt a School</a:t>
              </a:r>
            </a:p>
            <a:p>
              <a:pPr algn="l" marL="412961" indent="-206480" lvl="1">
                <a:lnSpc>
                  <a:spcPts val="306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b="true" sz="1912" u="none">
                  <a:solidFill>
                    <a:srgbClr val="262727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Entrepreneurship: School of Entrepreneurship </a:t>
              </a:r>
            </a:p>
            <a:p>
              <a:pPr algn="l" marL="412961" indent="-206480" lvl="1">
                <a:lnSpc>
                  <a:spcPts val="306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b="true" sz="1912" u="none">
                  <a:solidFill>
                    <a:srgbClr val="262727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Cultural Revival: Reconnecting youth with heritage through workshops, festivals, and traditional experiences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-28575"/>
              <a:ext cx="10509038" cy="355012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0" indent="0" lvl="0">
                <a:lnSpc>
                  <a:spcPts val="2644"/>
                </a:lnSpc>
              </a:pPr>
              <a:r>
                <a:rPr lang="en-US" b="true" sz="2034">
                  <a:solidFill>
                    <a:srgbClr val="262727"/>
                  </a:solidFill>
                  <a:latin typeface="Inter Bold"/>
                  <a:ea typeface="Inter Bold"/>
                  <a:cs typeface="Inter Bold"/>
                  <a:sym typeface="Inter Bold"/>
                </a:rPr>
                <a:t>Our MITTI Foundation is an NGO committed to preserving cultural heritage and driving positive change in rural communities through education and entrepreneurship.  Operating transparently as a trust, the foundation embodies its tagline, "Samman Aapki Pahchan Ka," to create meaningful social impact.</a:t>
              </a:r>
            </a:p>
            <a:p>
              <a:pPr algn="just" marL="0" indent="0" lvl="0">
                <a:lnSpc>
                  <a:spcPts val="2644"/>
                </a:lnSpc>
              </a:pPr>
            </a:p>
            <a:p>
              <a:pPr algn="just" marL="0" indent="0" lvl="0">
                <a:lnSpc>
                  <a:spcPts val="2644"/>
                </a:lnSpc>
              </a:pPr>
              <a:r>
                <a:rPr lang="en-US" b="true" sz="2034">
                  <a:solidFill>
                    <a:srgbClr val="262727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Key Objectives: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073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968600"/>
            <a:ext cx="18288000" cy="3086100"/>
            <a:chOff x="0" y="0"/>
            <a:chExt cx="4816593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812800"/>
            </a:xfrm>
            <a:custGeom>
              <a:avLst/>
              <a:gdLst/>
              <a:ahLst/>
              <a:cxnLst/>
              <a:rect r="r" b="b" t="t" l="l"/>
              <a:pathLst>
                <a:path h="812800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DFDF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816593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Freeform 5" id="5" descr="Minimal Contour Hatched Shape"/>
          <p:cNvSpPr/>
          <p:nvPr/>
        </p:nvSpPr>
        <p:spPr>
          <a:xfrm flipH="false" flipV="true" rot="0">
            <a:off x="4766805" y="-498617"/>
            <a:ext cx="2578367" cy="2245523"/>
          </a:xfrm>
          <a:custGeom>
            <a:avLst/>
            <a:gdLst/>
            <a:ahLst/>
            <a:cxnLst/>
            <a:rect r="r" b="b" t="t" l="l"/>
            <a:pathLst>
              <a:path h="2245523" w="2578367">
                <a:moveTo>
                  <a:pt x="0" y="2245523"/>
                </a:moveTo>
                <a:lnTo>
                  <a:pt x="2578367" y="2245523"/>
                </a:lnTo>
                <a:lnTo>
                  <a:pt x="2578367" y="0"/>
                </a:lnTo>
                <a:lnTo>
                  <a:pt x="0" y="0"/>
                </a:lnTo>
                <a:lnTo>
                  <a:pt x="0" y="224552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 descr="Minimal Contour Hatched Shape"/>
          <p:cNvSpPr/>
          <p:nvPr/>
        </p:nvSpPr>
        <p:spPr>
          <a:xfrm flipH="false" flipV="false" rot="0">
            <a:off x="16292049" y="8266127"/>
            <a:ext cx="2578367" cy="2245523"/>
          </a:xfrm>
          <a:custGeom>
            <a:avLst/>
            <a:gdLst/>
            <a:ahLst/>
            <a:cxnLst/>
            <a:rect r="r" b="b" t="t" l="l"/>
            <a:pathLst>
              <a:path h="2245523" w="2578367">
                <a:moveTo>
                  <a:pt x="0" y="0"/>
                </a:moveTo>
                <a:lnTo>
                  <a:pt x="2578367" y="0"/>
                </a:lnTo>
                <a:lnTo>
                  <a:pt x="2578367" y="2245523"/>
                </a:lnTo>
                <a:lnTo>
                  <a:pt x="0" y="22455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895350"/>
            <a:ext cx="5987974" cy="3305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73"/>
              </a:lnSpc>
              <a:spcBef>
                <a:spcPct val="0"/>
              </a:spcBef>
            </a:pPr>
            <a:r>
              <a:rPr lang="en-US" b="true" sz="6977" u="none">
                <a:solidFill>
                  <a:srgbClr val="FDFDFD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Our Mitti Foundation Overview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611913" y="4758113"/>
            <a:ext cx="5987974" cy="4500187"/>
            <a:chOff x="0" y="0"/>
            <a:chExt cx="1081516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81516" cy="812800"/>
            </a:xfrm>
            <a:custGeom>
              <a:avLst/>
              <a:gdLst/>
              <a:ahLst/>
              <a:cxnLst/>
              <a:rect r="r" b="b" t="t" l="l"/>
              <a:pathLst>
                <a:path h="812800" w="1081516">
                  <a:moveTo>
                    <a:pt x="0" y="0"/>
                  </a:moveTo>
                  <a:lnTo>
                    <a:pt x="1081516" y="0"/>
                  </a:lnTo>
                  <a:lnTo>
                    <a:pt x="108151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l="0" t="-2711" r="0" b="-2711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963476" y="1099206"/>
            <a:ext cx="9295824" cy="1362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99"/>
              </a:lnSpc>
            </a:pPr>
            <a:r>
              <a:rPr lang="en-US" b="true" sz="2582">
                <a:solidFill>
                  <a:srgbClr val="FDFDFD"/>
                </a:solidFill>
                <a:latin typeface="Inter Bold"/>
                <a:ea typeface="Inter Bold"/>
                <a:cs typeface="Inter Bold"/>
                <a:sym typeface="Inter Bold"/>
              </a:rPr>
              <a:t>Mission and Vision-</a:t>
            </a:r>
          </a:p>
          <a:p>
            <a:pPr algn="l" marL="0" indent="0" lvl="0">
              <a:lnSpc>
                <a:spcPts val="2619"/>
              </a:lnSpc>
            </a:pPr>
          </a:p>
          <a:p>
            <a:pPr algn="l" marL="0" indent="0" lvl="0">
              <a:lnSpc>
                <a:spcPts val="2619"/>
              </a:lnSpc>
            </a:pPr>
            <a:r>
              <a:rPr lang="en-US" b="true" sz="2182">
                <a:solidFill>
                  <a:srgbClr val="FDFDFD"/>
                </a:solidFill>
                <a:latin typeface="Inter Bold"/>
                <a:ea typeface="Inter Bold"/>
                <a:cs typeface="Inter Bold"/>
                <a:sym typeface="Inter Bold"/>
              </a:rPr>
              <a:t>  “To promote and preserve cultural and traditional identity. To bring change in the rural society via education and entrepreneurship.’’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077145" y="2909887"/>
            <a:ext cx="9295824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21"/>
              </a:lnSpc>
            </a:pPr>
            <a:r>
              <a:rPr lang="en-US" b="true" sz="2267">
                <a:solidFill>
                  <a:srgbClr val="FDFDFD"/>
                </a:solidFill>
                <a:latin typeface="Inter Bold"/>
                <a:ea typeface="Inter Bold"/>
                <a:cs typeface="Inter Bold"/>
                <a:sym typeface="Inter Bold"/>
              </a:rPr>
              <a:t>Key leaders include Pramod Kumar Suman, an award-winning journalist, and Chandan Kumar, a visionary entrepreneur.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7963476" y="4262100"/>
            <a:ext cx="9295824" cy="3969025"/>
            <a:chOff x="0" y="0"/>
            <a:chExt cx="12394432" cy="5292034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745984"/>
              <a:ext cx="12394432" cy="45460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041"/>
                </a:lnSpc>
              </a:pPr>
              <a:r>
                <a:rPr lang="en-US" b="true" sz="2172">
                  <a:solidFill>
                    <a:srgbClr val="FDFDFD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Revived traditional values via workshops, festivals, and cultural programs, fostering deeper community connections. </a:t>
              </a:r>
            </a:p>
            <a:p>
              <a:pPr algn="l" marL="0" indent="0" lvl="0">
                <a:lnSpc>
                  <a:spcPts val="3041"/>
                </a:lnSpc>
              </a:pPr>
            </a:p>
            <a:p>
              <a:pPr algn="l" marL="0" indent="0" lvl="0">
                <a:lnSpc>
                  <a:spcPts val="3041"/>
                </a:lnSpc>
              </a:pPr>
              <a:r>
                <a:rPr lang="en-US" b="true" sz="2172">
                  <a:solidFill>
                    <a:srgbClr val="FDFDFD"/>
                  </a:solidFill>
                  <a:latin typeface="Inter Bold"/>
                  <a:ea typeface="Inter Bold"/>
                  <a:cs typeface="Inter Bold"/>
                  <a:sym typeface="Inter Bold"/>
                </a:rPr>
                <a:t>Improved infrastructure and modern teaching methods in rural schools, targeting 100 schools by 2025.</a:t>
              </a:r>
            </a:p>
            <a:p>
              <a:pPr algn="l" marL="0" indent="0" lvl="0">
                <a:lnSpc>
                  <a:spcPts val="3041"/>
                </a:lnSpc>
              </a:pPr>
            </a:p>
            <a:p>
              <a:pPr algn="l" marL="0" indent="0" lvl="0">
                <a:lnSpc>
                  <a:spcPts val="3041"/>
                </a:lnSpc>
              </a:pPr>
              <a:r>
                <a:rPr lang="en-US" b="true" sz="2172">
                  <a:solidFill>
                    <a:srgbClr val="FDFDFD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Empowered over 2,000 youth through skill development and entrepreneurial training.</a:t>
              </a:r>
            </a:p>
            <a:p>
              <a:pPr algn="l" marL="0" indent="0" lvl="0">
                <a:lnSpc>
                  <a:spcPts val="3041"/>
                </a:lnSpc>
              </a:pP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0"/>
              <a:ext cx="12394432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081"/>
                </a:lnSpc>
              </a:pPr>
              <a:r>
                <a:rPr lang="en-US" b="true" sz="2567">
                  <a:solidFill>
                    <a:srgbClr val="FDFDFD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Significant Achievements:</a:t>
              </a:r>
            </a:p>
          </p:txBody>
        </p:sp>
      </p:grpSp>
      <p:sp>
        <p:nvSpPr>
          <p:cNvPr name="AutoShape 15" id="15"/>
          <p:cNvSpPr/>
          <p:nvPr/>
        </p:nvSpPr>
        <p:spPr>
          <a:xfrm>
            <a:off x="7963476" y="2619375"/>
            <a:ext cx="9295824" cy="0"/>
          </a:xfrm>
          <a:prstGeom prst="line">
            <a:avLst/>
          </a:prstGeom>
          <a:ln cap="rnd" w="47625">
            <a:solidFill>
              <a:srgbClr val="FDFDF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6" id="16"/>
          <p:cNvSpPr/>
          <p:nvPr/>
        </p:nvSpPr>
        <p:spPr>
          <a:xfrm>
            <a:off x="7963476" y="3933488"/>
            <a:ext cx="9295824" cy="0"/>
          </a:xfrm>
          <a:prstGeom prst="line">
            <a:avLst/>
          </a:prstGeom>
          <a:ln cap="rnd" w="38100">
            <a:solidFill>
              <a:srgbClr val="FDFDF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7" id="17"/>
          <p:cNvSpPr/>
          <p:nvPr/>
        </p:nvSpPr>
        <p:spPr>
          <a:xfrm>
            <a:off x="7963476" y="8060527"/>
            <a:ext cx="9295824" cy="0"/>
          </a:xfrm>
          <a:prstGeom prst="line">
            <a:avLst/>
          </a:prstGeom>
          <a:ln cap="rnd" w="38100">
            <a:solidFill>
              <a:srgbClr val="FDFDF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8" id="18"/>
          <p:cNvSpPr/>
          <p:nvPr/>
        </p:nvSpPr>
        <p:spPr>
          <a:xfrm>
            <a:off x="6940781" y="5124450"/>
            <a:ext cx="808784" cy="0"/>
          </a:xfrm>
          <a:prstGeom prst="line">
            <a:avLst/>
          </a:prstGeom>
          <a:ln cap="flat" w="19050">
            <a:solidFill>
              <a:srgbClr val="FDFDFD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19" id="19"/>
          <p:cNvSpPr/>
          <p:nvPr/>
        </p:nvSpPr>
        <p:spPr>
          <a:xfrm>
            <a:off x="6940781" y="6227563"/>
            <a:ext cx="808784" cy="0"/>
          </a:xfrm>
          <a:prstGeom prst="line">
            <a:avLst/>
          </a:prstGeom>
          <a:ln cap="flat" w="19050">
            <a:solidFill>
              <a:srgbClr val="FDFDFD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20" id="20"/>
          <p:cNvSpPr/>
          <p:nvPr/>
        </p:nvSpPr>
        <p:spPr>
          <a:xfrm>
            <a:off x="6940781" y="7330676"/>
            <a:ext cx="808784" cy="0"/>
          </a:xfrm>
          <a:prstGeom prst="line">
            <a:avLst/>
          </a:prstGeom>
          <a:ln cap="flat" w="19050">
            <a:solidFill>
              <a:srgbClr val="FDFDFD"/>
            </a:solidFill>
            <a:prstDash val="solid"/>
            <a:headEnd type="none" len="sm" w="sm"/>
            <a:tailEnd type="arrow" len="sm" w="med"/>
          </a:ln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073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Minimal Contour Hatched Shape"/>
          <p:cNvSpPr/>
          <p:nvPr/>
        </p:nvSpPr>
        <p:spPr>
          <a:xfrm flipH="false" flipV="false" rot="0">
            <a:off x="1028700" y="7970807"/>
            <a:ext cx="3038982" cy="3038982"/>
          </a:xfrm>
          <a:custGeom>
            <a:avLst/>
            <a:gdLst/>
            <a:ahLst/>
            <a:cxnLst/>
            <a:rect r="r" b="b" t="t" l="l"/>
            <a:pathLst>
              <a:path h="3038982" w="3038982">
                <a:moveTo>
                  <a:pt x="0" y="0"/>
                </a:moveTo>
                <a:lnTo>
                  <a:pt x="3038982" y="0"/>
                </a:lnTo>
                <a:lnTo>
                  <a:pt x="3038982" y="3038982"/>
                </a:lnTo>
                <a:lnTo>
                  <a:pt x="0" y="30389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3" id="3"/>
          <p:cNvSpPr/>
          <p:nvPr/>
        </p:nvSpPr>
        <p:spPr>
          <a:xfrm rot="0">
            <a:off x="1320464" y="1213786"/>
            <a:ext cx="15647072" cy="7641502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name="Group 4" id="4"/>
          <p:cNvGrpSpPr/>
          <p:nvPr/>
        </p:nvGrpSpPr>
        <p:grpSpPr>
          <a:xfrm rot="-5400000">
            <a:off x="10532590" y="2233300"/>
            <a:ext cx="5602474" cy="5602474"/>
            <a:chOff x="0" y="0"/>
            <a:chExt cx="6350000" cy="6350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307347"/>
            </a:solidFill>
          </p:spPr>
        </p:sp>
      </p:grpSp>
      <p:sp>
        <p:nvSpPr>
          <p:cNvPr name="AutoShape 6" id="6"/>
          <p:cNvSpPr/>
          <p:nvPr/>
        </p:nvSpPr>
        <p:spPr>
          <a:xfrm rot="5400000">
            <a:off x="5551316" y="4640052"/>
            <a:ext cx="1502102" cy="9963806"/>
          </a:xfrm>
          <a:prstGeom prst="rect">
            <a:avLst/>
          </a:prstGeom>
          <a:solidFill>
            <a:srgbClr val="26A064"/>
          </a:solidFill>
        </p:spPr>
      </p:sp>
      <p:grpSp>
        <p:nvGrpSpPr>
          <p:cNvPr name="Group 7" id="7"/>
          <p:cNvGrpSpPr/>
          <p:nvPr/>
        </p:nvGrpSpPr>
        <p:grpSpPr>
          <a:xfrm rot="0">
            <a:off x="0" y="6129964"/>
            <a:ext cx="4341972" cy="4335025"/>
            <a:chOff x="0" y="0"/>
            <a:chExt cx="6350000" cy="633984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50000" cy="6339840"/>
            </a:xfrm>
            <a:custGeom>
              <a:avLst/>
              <a:gdLst/>
              <a:ahLst/>
              <a:cxnLst/>
              <a:rect r="r" b="b" t="t" l="l"/>
              <a:pathLst>
                <a:path h="6339840" w="635000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A09B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10762313" y="2463033"/>
            <a:ext cx="5143029" cy="5143008"/>
            <a:chOff x="0" y="0"/>
            <a:chExt cx="6350000" cy="634997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17704" t="0" r="-17704" b="0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-1144213" y="1834534"/>
            <a:ext cx="11906526" cy="5771507"/>
            <a:chOff x="0" y="0"/>
            <a:chExt cx="15875369" cy="7695342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5348866" y="614563"/>
              <a:ext cx="10439944" cy="200210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0602"/>
                </a:lnSpc>
              </a:pPr>
              <a:r>
                <a:rPr lang="en-US" sz="9219" strike="noStrike">
                  <a:solidFill>
                    <a:srgbClr val="262727"/>
                  </a:solidFill>
                  <a:latin typeface="Chunk Five"/>
                  <a:ea typeface="Chunk Five"/>
                  <a:cs typeface="Chunk Five"/>
                  <a:sym typeface="Chunk Five"/>
                </a:rPr>
                <a:t>Challenges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5348866" y="-47625"/>
              <a:ext cx="9950563" cy="5848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05"/>
                </a:lnSpc>
              </a:pP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5348866" y="3979894"/>
              <a:ext cx="9579666" cy="37154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827430" indent="-413715" lvl="1">
                <a:lnSpc>
                  <a:spcPts val="4407"/>
                </a:lnSpc>
                <a:buFont typeface="Arial"/>
                <a:buChar char="•"/>
              </a:pPr>
              <a:r>
                <a:rPr lang="en-US" b="true" sz="3832">
                  <a:solidFill>
                    <a:srgbClr val="262727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Limited Resources</a:t>
              </a:r>
            </a:p>
            <a:p>
              <a:pPr algn="l" marL="827430" indent="-413715" lvl="1">
                <a:lnSpc>
                  <a:spcPts val="4407"/>
                </a:lnSpc>
                <a:buFont typeface="Arial"/>
                <a:buChar char="•"/>
              </a:pPr>
              <a:r>
                <a:rPr lang="en-US" b="true" sz="3832">
                  <a:solidFill>
                    <a:srgbClr val="262727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Community Engagement</a:t>
              </a:r>
            </a:p>
            <a:p>
              <a:pPr algn="l" marL="827430" indent="-413715" lvl="1">
                <a:lnSpc>
                  <a:spcPts val="4407"/>
                </a:lnSpc>
                <a:buFont typeface="Arial"/>
                <a:buChar char="•"/>
              </a:pPr>
              <a:r>
                <a:rPr lang="en-US" b="true" sz="3832">
                  <a:solidFill>
                    <a:srgbClr val="262727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Staffing and Volunteer Management</a:t>
              </a:r>
            </a:p>
            <a:p>
              <a:pPr algn="l" marL="827430" indent="-413715" lvl="1">
                <a:lnSpc>
                  <a:spcPts val="4407"/>
                </a:lnSpc>
                <a:buFont typeface="Arial"/>
                <a:buChar char="•"/>
              </a:pPr>
              <a:r>
                <a:rPr lang="en-US" b="true" sz="3832">
                  <a:solidFill>
                    <a:srgbClr val="262727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Monitoring and Evaluation</a:t>
              </a:r>
            </a:p>
          </p:txBody>
        </p:sp>
        <p:sp>
          <p:nvSpPr>
            <p:cNvPr name="AutoShape 15" id="15"/>
            <p:cNvSpPr/>
            <p:nvPr/>
          </p:nvSpPr>
          <p:spPr>
            <a:xfrm rot="0">
              <a:off x="0" y="2992676"/>
              <a:ext cx="15875369" cy="137880"/>
            </a:xfrm>
            <a:prstGeom prst="rect">
              <a:avLst/>
            </a:prstGeom>
            <a:solidFill>
              <a:srgbClr val="26A064"/>
            </a:solidFill>
          </p:spPr>
        </p:sp>
      </p:grpSp>
      <p:sp>
        <p:nvSpPr>
          <p:cNvPr name="Freeform 16" id="16"/>
          <p:cNvSpPr/>
          <p:nvPr/>
        </p:nvSpPr>
        <p:spPr>
          <a:xfrm flipH="false" flipV="false" rot="0">
            <a:off x="14970303" y="7265117"/>
            <a:ext cx="1870078" cy="1411380"/>
          </a:xfrm>
          <a:custGeom>
            <a:avLst/>
            <a:gdLst/>
            <a:ahLst/>
            <a:cxnLst/>
            <a:rect r="r" b="b" t="t" l="l"/>
            <a:pathLst>
              <a:path h="1411380" w="1870078">
                <a:moveTo>
                  <a:pt x="0" y="0"/>
                </a:moveTo>
                <a:lnTo>
                  <a:pt x="1870078" y="0"/>
                </a:lnTo>
                <a:lnTo>
                  <a:pt x="1870078" y="1411380"/>
                </a:lnTo>
                <a:lnTo>
                  <a:pt x="0" y="14113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644" t="-16440" r="-12569" b="-13958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073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Minimal Contour Hatched Shape"/>
          <p:cNvSpPr/>
          <p:nvPr/>
        </p:nvSpPr>
        <p:spPr>
          <a:xfrm flipH="false" flipV="false" rot="0">
            <a:off x="11117138" y="7291425"/>
            <a:ext cx="3103180" cy="3103180"/>
          </a:xfrm>
          <a:custGeom>
            <a:avLst/>
            <a:gdLst/>
            <a:ahLst/>
            <a:cxnLst/>
            <a:rect r="r" b="b" t="t" l="l"/>
            <a:pathLst>
              <a:path h="3103180" w="3103180">
                <a:moveTo>
                  <a:pt x="0" y="0"/>
                </a:moveTo>
                <a:lnTo>
                  <a:pt x="3103180" y="0"/>
                </a:lnTo>
                <a:lnTo>
                  <a:pt x="3103180" y="3103180"/>
                </a:lnTo>
                <a:lnTo>
                  <a:pt x="0" y="31031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220318" y="0"/>
            <a:ext cx="4067682" cy="10287000"/>
            <a:chOff x="0" y="0"/>
            <a:chExt cx="1071324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71324" cy="2709333"/>
            </a:xfrm>
            <a:custGeom>
              <a:avLst/>
              <a:gdLst/>
              <a:ahLst/>
              <a:cxnLst/>
              <a:rect r="r" b="b" t="t" l="l"/>
              <a:pathLst>
                <a:path h="2709333" w="1071324">
                  <a:moveTo>
                    <a:pt x="0" y="0"/>
                  </a:moveTo>
                  <a:lnTo>
                    <a:pt x="1071324" y="0"/>
                  </a:lnTo>
                  <a:lnTo>
                    <a:pt x="107132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DFDF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71324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Freeform 6" id="6" descr="Minimal Contour Hatched Shape"/>
          <p:cNvSpPr/>
          <p:nvPr/>
        </p:nvSpPr>
        <p:spPr>
          <a:xfrm flipH="false" flipV="true" rot="0">
            <a:off x="11262073" y="-593762"/>
            <a:ext cx="2958244" cy="2576362"/>
          </a:xfrm>
          <a:custGeom>
            <a:avLst/>
            <a:gdLst/>
            <a:ahLst/>
            <a:cxnLst/>
            <a:rect r="r" b="b" t="t" l="l"/>
            <a:pathLst>
              <a:path h="2576362" w="2958244">
                <a:moveTo>
                  <a:pt x="0" y="2576362"/>
                </a:moveTo>
                <a:lnTo>
                  <a:pt x="2958245" y="2576362"/>
                </a:lnTo>
                <a:lnTo>
                  <a:pt x="2958245" y="0"/>
                </a:lnTo>
                <a:lnTo>
                  <a:pt x="0" y="0"/>
                </a:lnTo>
                <a:lnTo>
                  <a:pt x="0" y="257636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403520" y="-5840416"/>
            <a:ext cx="13069886" cy="17172895"/>
            <a:chOff x="0" y="0"/>
            <a:chExt cx="17426515" cy="22897194"/>
          </a:xfrm>
        </p:grpSpPr>
        <p:sp>
          <p:nvSpPr>
            <p:cNvPr name="AutoShape 8" id="8"/>
            <p:cNvSpPr/>
            <p:nvPr/>
          </p:nvSpPr>
          <p:spPr>
            <a:xfrm rot="0">
              <a:off x="0" y="7787222"/>
              <a:ext cx="13562669" cy="13716000"/>
            </a:xfrm>
            <a:prstGeom prst="rect">
              <a:avLst/>
            </a:prstGeom>
            <a:solidFill>
              <a:srgbClr val="FDFDFD"/>
            </a:solidFill>
          </p:spPr>
        </p:sp>
        <p:sp>
          <p:nvSpPr>
            <p:cNvPr name="AutoShape 9" id="9"/>
            <p:cNvSpPr/>
            <p:nvPr/>
          </p:nvSpPr>
          <p:spPr>
            <a:xfrm rot="-782927">
              <a:off x="9003726" y="326743"/>
              <a:ext cx="5438280" cy="22243709"/>
            </a:xfrm>
            <a:prstGeom prst="rect">
              <a:avLst/>
            </a:prstGeom>
            <a:solidFill>
              <a:srgbClr val="FDFDFD"/>
            </a:solidFill>
          </p:spPr>
        </p:sp>
        <p:sp>
          <p:nvSpPr>
            <p:cNvPr name="AutoShape 10" id="10"/>
            <p:cNvSpPr/>
            <p:nvPr/>
          </p:nvSpPr>
          <p:spPr>
            <a:xfrm rot="-782927">
              <a:off x="15127515" y="6465531"/>
              <a:ext cx="520371" cy="15814892"/>
            </a:xfrm>
            <a:prstGeom prst="rect">
              <a:avLst/>
            </a:prstGeom>
            <a:solidFill>
              <a:srgbClr val="262727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14338059" y="5453066"/>
            <a:ext cx="3832199" cy="3676719"/>
          </a:xfrm>
          <a:custGeom>
            <a:avLst/>
            <a:gdLst/>
            <a:ahLst/>
            <a:cxnLst/>
            <a:rect r="r" b="b" t="t" l="l"/>
            <a:pathLst>
              <a:path h="3676719" w="3832199">
                <a:moveTo>
                  <a:pt x="0" y="0"/>
                </a:moveTo>
                <a:lnTo>
                  <a:pt x="3832199" y="0"/>
                </a:lnTo>
                <a:lnTo>
                  <a:pt x="3832199" y="3676719"/>
                </a:lnTo>
                <a:lnTo>
                  <a:pt x="0" y="36767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218149" y="5680250"/>
            <a:ext cx="8286286" cy="673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900"/>
              </a:lnSpc>
            </a:pPr>
            <a:r>
              <a:rPr lang="en-US" b="true" sz="3500" strike="noStrike">
                <a:solidFill>
                  <a:srgbClr val="262727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Primary Goal: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1218149" y="1982600"/>
            <a:ext cx="9659354" cy="6860415"/>
            <a:chOff x="0" y="0"/>
            <a:chExt cx="12879139" cy="9147220"/>
          </a:xfrm>
        </p:grpSpPr>
        <p:sp>
          <p:nvSpPr>
            <p:cNvPr name="TextBox 14" id="14"/>
            <p:cNvSpPr txBox="true"/>
            <p:nvPr/>
          </p:nvSpPr>
          <p:spPr>
            <a:xfrm rot="0">
              <a:off x="0" y="-104775"/>
              <a:ext cx="12879139" cy="59543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1220"/>
                </a:lnSpc>
              </a:pPr>
              <a:r>
                <a:rPr lang="en-US" b="true" sz="10200">
                  <a:solidFill>
                    <a:srgbClr val="262727"/>
                  </a:solidFill>
                  <a:latin typeface="Akzidenz-Grotesk Bold"/>
                  <a:ea typeface="Akzidenz-Grotesk Bold"/>
                  <a:cs typeface="Akzidenz-Grotesk Bold"/>
                  <a:sym typeface="Akzidenz-Grotesk Bold"/>
                </a:rPr>
                <a:t>Advertising Objective</a:t>
              </a:r>
            </a:p>
            <a:p>
              <a:pPr algn="l" marL="0" indent="0" lvl="0">
                <a:lnSpc>
                  <a:spcPts val="11220"/>
                </a:lnSpc>
              </a:pP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0" y="6083980"/>
              <a:ext cx="12874174" cy="30632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620"/>
                </a:lnSpc>
              </a:pPr>
              <a:r>
                <a:rPr lang="en-US" b="true" sz="3300" strike="noStrike">
                  <a:solidFill>
                    <a:srgbClr val="262727"/>
                  </a:solidFill>
                  <a:latin typeface="Inter Bold"/>
                  <a:ea typeface="Inter Bold"/>
                  <a:cs typeface="Inter Bold"/>
                  <a:sym typeface="Inter Bold"/>
                </a:rPr>
                <a:t>Increase brand awareness of Our Mitti Foundation among residents of Delhi NCR to encourage greater engagement, donations, and volunteer participation.</a:t>
              </a: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6045406" y="247825"/>
            <a:ext cx="2069319" cy="1561750"/>
          </a:xfrm>
          <a:custGeom>
            <a:avLst/>
            <a:gdLst/>
            <a:ahLst/>
            <a:cxnLst/>
            <a:rect r="r" b="b" t="t" l="l"/>
            <a:pathLst>
              <a:path h="1561750" w="2069319">
                <a:moveTo>
                  <a:pt x="0" y="0"/>
                </a:moveTo>
                <a:lnTo>
                  <a:pt x="2069319" y="0"/>
                </a:lnTo>
                <a:lnTo>
                  <a:pt x="2069319" y="1561750"/>
                </a:lnTo>
                <a:lnTo>
                  <a:pt x="0" y="15617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1644" t="-16440" r="-12569" b="-13958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073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01857" y="2966914"/>
            <a:ext cx="6469114" cy="3437878"/>
            <a:chOff x="0" y="0"/>
            <a:chExt cx="1703799" cy="90544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03799" cy="905449"/>
            </a:xfrm>
            <a:custGeom>
              <a:avLst/>
              <a:gdLst/>
              <a:ahLst/>
              <a:cxnLst/>
              <a:rect r="r" b="b" t="t" l="l"/>
              <a:pathLst>
                <a:path h="905449" w="1703799">
                  <a:moveTo>
                    <a:pt x="21542" y="0"/>
                  </a:moveTo>
                  <a:lnTo>
                    <a:pt x="1682258" y="0"/>
                  </a:lnTo>
                  <a:cubicBezTo>
                    <a:pt x="1687971" y="0"/>
                    <a:pt x="1693450" y="2270"/>
                    <a:pt x="1697490" y="6309"/>
                  </a:cubicBezTo>
                  <a:cubicBezTo>
                    <a:pt x="1701530" y="10349"/>
                    <a:pt x="1703799" y="15828"/>
                    <a:pt x="1703799" y="21542"/>
                  </a:cubicBezTo>
                  <a:lnTo>
                    <a:pt x="1703799" y="883908"/>
                  </a:lnTo>
                  <a:cubicBezTo>
                    <a:pt x="1703799" y="889621"/>
                    <a:pt x="1701530" y="895100"/>
                    <a:pt x="1697490" y="899140"/>
                  </a:cubicBezTo>
                  <a:cubicBezTo>
                    <a:pt x="1693450" y="903180"/>
                    <a:pt x="1687971" y="905449"/>
                    <a:pt x="1682258" y="905449"/>
                  </a:cubicBezTo>
                  <a:lnTo>
                    <a:pt x="21542" y="905449"/>
                  </a:lnTo>
                  <a:cubicBezTo>
                    <a:pt x="15828" y="905449"/>
                    <a:pt x="10349" y="903180"/>
                    <a:pt x="6309" y="899140"/>
                  </a:cubicBezTo>
                  <a:cubicBezTo>
                    <a:pt x="2270" y="895100"/>
                    <a:pt x="0" y="889621"/>
                    <a:pt x="0" y="883908"/>
                  </a:cubicBezTo>
                  <a:lnTo>
                    <a:pt x="0" y="21542"/>
                  </a:lnTo>
                  <a:cubicBezTo>
                    <a:pt x="0" y="15828"/>
                    <a:pt x="2270" y="10349"/>
                    <a:pt x="6309" y="6309"/>
                  </a:cubicBezTo>
                  <a:cubicBezTo>
                    <a:pt x="10349" y="2270"/>
                    <a:pt x="15828" y="0"/>
                    <a:pt x="21542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85725"/>
              <a:ext cx="1703799" cy="9911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  <a:r>
                <a:rPr lang="en-US" b="true" sz="2100" spc="52">
                  <a:solidFill>
                    <a:srgbClr val="262727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Demographics:</a:t>
              </a:r>
            </a:p>
            <a:p>
              <a:pPr algn="ctr">
                <a:lnSpc>
                  <a:spcPts val="2940"/>
                </a:lnSpc>
              </a:pPr>
            </a:p>
            <a:p>
              <a:pPr algn="l" marL="453406" indent="-226703" lvl="1">
                <a:lnSpc>
                  <a:spcPts val="2940"/>
                </a:lnSpc>
                <a:buFont typeface="Arial"/>
                <a:buChar char="•"/>
              </a:pPr>
              <a:r>
                <a:rPr lang="en-US" b="true" sz="2100" spc="52">
                  <a:solidFill>
                    <a:srgbClr val="262727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Age: 18-45 years</a:t>
              </a:r>
            </a:p>
            <a:p>
              <a:pPr algn="l" marL="453406" indent="-226703" lvl="1">
                <a:lnSpc>
                  <a:spcPts val="2940"/>
                </a:lnSpc>
                <a:buFont typeface="Arial"/>
                <a:buChar char="•"/>
              </a:pPr>
              <a:r>
                <a:rPr lang="en-US" b="true" sz="2100" spc="52">
                  <a:solidFill>
                    <a:srgbClr val="262727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Gender: All</a:t>
              </a:r>
            </a:p>
            <a:p>
              <a:pPr algn="l" marL="453406" indent="-226703" lvl="1">
                <a:lnSpc>
                  <a:spcPts val="2940"/>
                </a:lnSpc>
                <a:buFont typeface="Arial"/>
                <a:buChar char="•"/>
              </a:pPr>
              <a:r>
                <a:rPr lang="en-US" b="true" sz="2100" spc="52">
                  <a:solidFill>
                    <a:srgbClr val="262727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Occupation: Students, professionals, and families with disposable income or interest in social/cultural causes</a:t>
              </a:r>
            </a:p>
            <a:p>
              <a:pPr algn="l" marL="453406" indent="-226703" lvl="1">
                <a:lnSpc>
                  <a:spcPts val="2940"/>
                </a:lnSpc>
                <a:buFont typeface="Arial"/>
                <a:buChar char="•"/>
              </a:pPr>
              <a:r>
                <a:rPr lang="en-US" b="true" sz="2100" spc="52">
                  <a:solidFill>
                    <a:srgbClr val="262727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Income: Middle to upper-middle class</a:t>
              </a:r>
            </a:p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552701" y="2922565"/>
            <a:ext cx="6469114" cy="3437878"/>
            <a:chOff x="0" y="0"/>
            <a:chExt cx="1703799" cy="90544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703799" cy="905449"/>
            </a:xfrm>
            <a:custGeom>
              <a:avLst/>
              <a:gdLst/>
              <a:ahLst/>
              <a:cxnLst/>
              <a:rect r="r" b="b" t="t" l="l"/>
              <a:pathLst>
                <a:path h="905449" w="1703799">
                  <a:moveTo>
                    <a:pt x="21542" y="0"/>
                  </a:moveTo>
                  <a:lnTo>
                    <a:pt x="1682258" y="0"/>
                  </a:lnTo>
                  <a:cubicBezTo>
                    <a:pt x="1687971" y="0"/>
                    <a:pt x="1693450" y="2270"/>
                    <a:pt x="1697490" y="6309"/>
                  </a:cubicBezTo>
                  <a:cubicBezTo>
                    <a:pt x="1701530" y="10349"/>
                    <a:pt x="1703799" y="15828"/>
                    <a:pt x="1703799" y="21542"/>
                  </a:cubicBezTo>
                  <a:lnTo>
                    <a:pt x="1703799" y="883908"/>
                  </a:lnTo>
                  <a:cubicBezTo>
                    <a:pt x="1703799" y="889621"/>
                    <a:pt x="1701530" y="895100"/>
                    <a:pt x="1697490" y="899140"/>
                  </a:cubicBezTo>
                  <a:cubicBezTo>
                    <a:pt x="1693450" y="903180"/>
                    <a:pt x="1687971" y="905449"/>
                    <a:pt x="1682258" y="905449"/>
                  </a:cubicBezTo>
                  <a:lnTo>
                    <a:pt x="21542" y="905449"/>
                  </a:lnTo>
                  <a:cubicBezTo>
                    <a:pt x="15828" y="905449"/>
                    <a:pt x="10349" y="903180"/>
                    <a:pt x="6309" y="899140"/>
                  </a:cubicBezTo>
                  <a:cubicBezTo>
                    <a:pt x="2270" y="895100"/>
                    <a:pt x="0" y="889621"/>
                    <a:pt x="0" y="883908"/>
                  </a:cubicBezTo>
                  <a:lnTo>
                    <a:pt x="0" y="21542"/>
                  </a:lnTo>
                  <a:cubicBezTo>
                    <a:pt x="0" y="15828"/>
                    <a:pt x="2270" y="10349"/>
                    <a:pt x="6309" y="6309"/>
                  </a:cubicBezTo>
                  <a:cubicBezTo>
                    <a:pt x="10349" y="2270"/>
                    <a:pt x="15828" y="0"/>
                    <a:pt x="21542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85725"/>
              <a:ext cx="1703799" cy="9911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  <a:r>
                <a:rPr lang="en-US" b="true" sz="2100" spc="52">
                  <a:solidFill>
                    <a:srgbClr val="262727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Psychographics:</a:t>
              </a:r>
            </a:p>
            <a:p>
              <a:pPr algn="ctr">
                <a:lnSpc>
                  <a:spcPts val="2940"/>
                </a:lnSpc>
              </a:pPr>
            </a:p>
            <a:p>
              <a:pPr algn="l" marL="453406" indent="-226703" lvl="1">
                <a:lnSpc>
                  <a:spcPts val="2940"/>
                </a:lnSpc>
                <a:buFont typeface="Arial"/>
                <a:buChar char="•"/>
              </a:pPr>
              <a:r>
                <a:rPr lang="en-US" b="true" sz="2100" spc="52">
                  <a:solidFill>
                    <a:srgbClr val="262727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Interests: Community service, cultural heritage, education, environmental sustainability</a:t>
              </a:r>
            </a:p>
            <a:p>
              <a:pPr algn="l" marL="453406" indent="-226703" lvl="1">
                <a:lnSpc>
                  <a:spcPts val="2940"/>
                </a:lnSpc>
                <a:buFont typeface="Arial"/>
                <a:buChar char="•"/>
              </a:pPr>
              <a:r>
                <a:rPr lang="en-US" b="true" sz="2100" spc="52">
                  <a:solidFill>
                    <a:srgbClr val="262727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Lifestyle: Socially conscious individuals actively supporting NGOs or seeking ways to make a social impact</a:t>
              </a:r>
            </a:p>
            <a:p>
              <a:pPr algn="l">
                <a:lnSpc>
                  <a:spcPts val="294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5888961" y="6690718"/>
            <a:ext cx="6510078" cy="3242250"/>
            <a:chOff x="0" y="0"/>
            <a:chExt cx="1714588" cy="85392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714588" cy="853926"/>
            </a:xfrm>
            <a:custGeom>
              <a:avLst/>
              <a:gdLst/>
              <a:ahLst/>
              <a:cxnLst/>
              <a:rect r="r" b="b" t="t" l="l"/>
              <a:pathLst>
                <a:path h="853926" w="1714588">
                  <a:moveTo>
                    <a:pt x="21406" y="0"/>
                  </a:moveTo>
                  <a:lnTo>
                    <a:pt x="1693182" y="0"/>
                  </a:lnTo>
                  <a:cubicBezTo>
                    <a:pt x="1705005" y="0"/>
                    <a:pt x="1714588" y="9584"/>
                    <a:pt x="1714588" y="21406"/>
                  </a:cubicBezTo>
                  <a:lnTo>
                    <a:pt x="1714588" y="832520"/>
                  </a:lnTo>
                  <a:cubicBezTo>
                    <a:pt x="1714588" y="844342"/>
                    <a:pt x="1705005" y="853926"/>
                    <a:pt x="1693182" y="853926"/>
                  </a:cubicBezTo>
                  <a:lnTo>
                    <a:pt x="21406" y="853926"/>
                  </a:lnTo>
                  <a:cubicBezTo>
                    <a:pt x="9584" y="853926"/>
                    <a:pt x="0" y="844342"/>
                    <a:pt x="0" y="832520"/>
                  </a:cubicBezTo>
                  <a:lnTo>
                    <a:pt x="0" y="21406"/>
                  </a:lnTo>
                  <a:cubicBezTo>
                    <a:pt x="0" y="9584"/>
                    <a:pt x="9584" y="0"/>
                    <a:pt x="21406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85725"/>
              <a:ext cx="1714588" cy="9396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  <a:r>
                <a:rPr lang="en-US" b="true" sz="2100" spc="52">
                  <a:solidFill>
                    <a:srgbClr val="262727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Geographics</a:t>
              </a:r>
            </a:p>
            <a:p>
              <a:pPr algn="ctr">
                <a:lnSpc>
                  <a:spcPts val="2940"/>
                </a:lnSpc>
              </a:pPr>
            </a:p>
            <a:p>
              <a:pPr algn="l" marL="453406" indent="-226703" lvl="1">
                <a:lnSpc>
                  <a:spcPts val="2940"/>
                </a:lnSpc>
                <a:buFont typeface="Arial"/>
                <a:buChar char="•"/>
              </a:pPr>
              <a:r>
                <a:rPr lang="en-US" b="true" sz="2100" spc="52">
                  <a:solidFill>
                    <a:srgbClr val="262727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Region: Urban and peri-urban areas of Delhi NCR</a:t>
              </a:r>
            </a:p>
            <a:p>
              <a:pPr algn="l" marL="453406" indent="-226703" lvl="1">
                <a:lnSpc>
                  <a:spcPts val="2940"/>
                </a:lnSpc>
                <a:buFont typeface="Arial"/>
                <a:buChar char="•"/>
              </a:pPr>
              <a:r>
                <a:rPr lang="en-US" b="true" sz="2100" spc="52">
                  <a:solidFill>
                    <a:srgbClr val="262727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Key Localities: Dwarka, Gurugram, Noida, South Delhi</a:t>
              </a:r>
            </a:p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263442" y="3350489"/>
            <a:ext cx="1143140" cy="1143140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6A09B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014438" y="3582874"/>
            <a:ext cx="1143140" cy="1143140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6A09B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4364844" y="6886481"/>
            <a:ext cx="1143140" cy="1143140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6A09B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9323046" y="3883059"/>
            <a:ext cx="597047" cy="542770"/>
          </a:xfrm>
          <a:custGeom>
            <a:avLst/>
            <a:gdLst/>
            <a:ahLst/>
            <a:cxnLst/>
            <a:rect r="r" b="b" t="t" l="l"/>
            <a:pathLst>
              <a:path h="542770" w="597047">
                <a:moveTo>
                  <a:pt x="0" y="0"/>
                </a:moveTo>
                <a:lnTo>
                  <a:pt x="597047" y="0"/>
                </a:lnTo>
                <a:lnTo>
                  <a:pt x="597047" y="542770"/>
                </a:lnTo>
                <a:lnTo>
                  <a:pt x="0" y="5427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553303" y="3560730"/>
            <a:ext cx="574284" cy="593715"/>
          </a:xfrm>
          <a:custGeom>
            <a:avLst/>
            <a:gdLst/>
            <a:ahLst/>
            <a:cxnLst/>
            <a:rect r="r" b="b" t="t" l="l"/>
            <a:pathLst>
              <a:path h="593715" w="574284">
                <a:moveTo>
                  <a:pt x="0" y="0"/>
                </a:moveTo>
                <a:lnTo>
                  <a:pt x="574284" y="0"/>
                </a:lnTo>
                <a:lnTo>
                  <a:pt x="574284" y="593714"/>
                </a:lnTo>
                <a:lnTo>
                  <a:pt x="0" y="5937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2" id="22"/>
          <p:cNvSpPr/>
          <p:nvPr/>
        </p:nvSpPr>
        <p:spPr>
          <a:xfrm flipH="false" flipV="false" rot="0">
            <a:off x="4654704" y="7175829"/>
            <a:ext cx="563419" cy="564445"/>
          </a:xfrm>
          <a:custGeom>
            <a:avLst/>
            <a:gdLst/>
            <a:ahLst/>
            <a:cxnLst/>
            <a:rect r="r" b="b" t="t" l="l"/>
            <a:pathLst>
              <a:path h="564445" w="563419">
                <a:moveTo>
                  <a:pt x="0" y="0"/>
                </a:moveTo>
                <a:lnTo>
                  <a:pt x="563419" y="0"/>
                </a:lnTo>
                <a:lnTo>
                  <a:pt x="563419" y="564445"/>
                </a:lnTo>
                <a:lnTo>
                  <a:pt x="0" y="5644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23" id="23"/>
          <p:cNvSpPr txBox="true"/>
          <p:nvPr/>
        </p:nvSpPr>
        <p:spPr>
          <a:xfrm rot="0">
            <a:off x="2901405" y="676525"/>
            <a:ext cx="12485189" cy="1162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8319"/>
              </a:lnSpc>
              <a:spcBef>
                <a:spcPct val="0"/>
              </a:spcBef>
            </a:pPr>
            <a:r>
              <a:rPr lang="en-US" sz="6499">
                <a:solidFill>
                  <a:srgbClr val="FDFDFD"/>
                </a:solidFill>
                <a:latin typeface="Chunk Five"/>
                <a:ea typeface="Chunk Five"/>
                <a:cs typeface="Chunk Five"/>
                <a:sym typeface="Chunk Five"/>
              </a:rPr>
              <a:t>Defining the Target Audience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8826603" y="2024234"/>
            <a:ext cx="1745148" cy="260186"/>
          </a:xfrm>
          <a:custGeom>
            <a:avLst/>
            <a:gdLst/>
            <a:ahLst/>
            <a:cxnLst/>
            <a:rect r="r" b="b" t="t" l="l"/>
            <a:pathLst>
              <a:path h="260186" w="1745148">
                <a:moveTo>
                  <a:pt x="0" y="0"/>
                </a:moveTo>
                <a:lnTo>
                  <a:pt x="1745148" y="0"/>
                </a:lnTo>
                <a:lnTo>
                  <a:pt x="1745148" y="260186"/>
                </a:lnTo>
                <a:lnTo>
                  <a:pt x="0" y="2601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5" id="25"/>
          <p:cNvSpPr/>
          <p:nvPr/>
        </p:nvSpPr>
        <p:spPr>
          <a:xfrm flipH="false" flipV="false" rot="0">
            <a:off x="16045406" y="247825"/>
            <a:ext cx="2069319" cy="1561750"/>
          </a:xfrm>
          <a:custGeom>
            <a:avLst/>
            <a:gdLst/>
            <a:ahLst/>
            <a:cxnLst/>
            <a:rect r="r" b="b" t="t" l="l"/>
            <a:pathLst>
              <a:path h="1561750" w="2069319">
                <a:moveTo>
                  <a:pt x="0" y="0"/>
                </a:moveTo>
                <a:lnTo>
                  <a:pt x="2069319" y="0"/>
                </a:lnTo>
                <a:lnTo>
                  <a:pt x="2069319" y="1561750"/>
                </a:lnTo>
                <a:lnTo>
                  <a:pt x="0" y="15617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1644" t="-16440" r="-12569" b="-13958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073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802811" y="1137745"/>
            <a:ext cx="8682553" cy="1162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8319"/>
              </a:lnSpc>
              <a:spcBef>
                <a:spcPct val="0"/>
              </a:spcBef>
            </a:pPr>
            <a:r>
              <a:rPr lang="en-US" sz="6499">
                <a:solidFill>
                  <a:srgbClr val="FDFDFD"/>
                </a:solidFill>
                <a:latin typeface="Chunk Five"/>
                <a:ea typeface="Chunk Five"/>
                <a:cs typeface="Chunk Five"/>
                <a:sym typeface="Chunk Five"/>
              </a:rPr>
              <a:t>Consumer Insights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8859104" y="2674258"/>
            <a:ext cx="1745148" cy="260186"/>
          </a:xfrm>
          <a:custGeom>
            <a:avLst/>
            <a:gdLst/>
            <a:ahLst/>
            <a:cxnLst/>
            <a:rect r="r" b="b" t="t" l="l"/>
            <a:pathLst>
              <a:path h="260186" w="1745148">
                <a:moveTo>
                  <a:pt x="0" y="0"/>
                </a:moveTo>
                <a:lnTo>
                  <a:pt x="1745148" y="0"/>
                </a:lnTo>
                <a:lnTo>
                  <a:pt x="1745148" y="260185"/>
                </a:lnTo>
                <a:lnTo>
                  <a:pt x="0" y="2601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6045406" y="247825"/>
            <a:ext cx="2069319" cy="1561750"/>
          </a:xfrm>
          <a:custGeom>
            <a:avLst/>
            <a:gdLst/>
            <a:ahLst/>
            <a:cxnLst/>
            <a:rect r="r" b="b" t="t" l="l"/>
            <a:pathLst>
              <a:path h="1561750" w="2069319">
                <a:moveTo>
                  <a:pt x="0" y="0"/>
                </a:moveTo>
                <a:lnTo>
                  <a:pt x="2069319" y="0"/>
                </a:lnTo>
                <a:lnTo>
                  <a:pt x="2069319" y="1561750"/>
                </a:lnTo>
                <a:lnTo>
                  <a:pt x="0" y="15617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644" t="-16440" r="-12569" b="-13958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89518" y="4652832"/>
            <a:ext cx="12637532" cy="260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5245" indent="-322623" lvl="1">
              <a:lnSpc>
                <a:spcPts val="4184"/>
              </a:lnSpc>
              <a:buFont typeface="Arial"/>
              <a:buChar char="•"/>
            </a:pPr>
            <a:r>
              <a:rPr lang="en-US" b="true" sz="2988">
                <a:solidFill>
                  <a:srgbClr val="FDFDFD"/>
                </a:solidFill>
                <a:latin typeface="Inter Bold"/>
                <a:ea typeface="Inter Bold"/>
                <a:cs typeface="Inter Bold"/>
                <a:sym typeface="Inter Bold"/>
              </a:rPr>
              <a:t>Used to f</a:t>
            </a:r>
            <a:r>
              <a:rPr lang="en-US" b="true" sz="2988">
                <a:solidFill>
                  <a:srgbClr val="FDFDFD"/>
                </a:solidFill>
                <a:latin typeface="Inter Bold"/>
                <a:ea typeface="Inter Bold"/>
                <a:cs typeface="Inter Bold"/>
                <a:sym typeface="Inter Bold"/>
              </a:rPr>
              <a:t>eel disconnected from rural communities and traditions</a:t>
            </a:r>
          </a:p>
          <a:p>
            <a:pPr algn="l">
              <a:lnSpc>
                <a:spcPts val="4184"/>
              </a:lnSpc>
            </a:pPr>
            <a:r>
              <a:rPr lang="en-US" b="true" sz="2988">
                <a:solidFill>
                  <a:srgbClr val="FDFDFD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</a:p>
          <a:p>
            <a:pPr algn="l" marL="645245" indent="-322623" lvl="1">
              <a:lnSpc>
                <a:spcPts val="4184"/>
              </a:lnSpc>
              <a:buFont typeface="Arial"/>
              <a:buChar char="•"/>
            </a:pPr>
            <a:r>
              <a:rPr lang="en-US" b="true" sz="2988">
                <a:solidFill>
                  <a:srgbClr val="FDFDFD"/>
                </a:solidFill>
                <a:latin typeface="Inter Bold"/>
                <a:ea typeface="Inter Bold"/>
                <a:cs typeface="Inter Bold"/>
                <a:sym typeface="Inter Bold"/>
              </a:rPr>
              <a:t>Value transparency and tangible impact </a:t>
            </a:r>
          </a:p>
          <a:p>
            <a:pPr algn="l">
              <a:lnSpc>
                <a:spcPts val="4184"/>
              </a:lnSpc>
            </a:pPr>
          </a:p>
          <a:p>
            <a:pPr algn="l" marL="645245" indent="-322623" lvl="1">
              <a:lnSpc>
                <a:spcPts val="4184"/>
              </a:lnSpc>
              <a:buFont typeface="Arial"/>
              <a:buChar char="•"/>
            </a:pPr>
            <a:r>
              <a:rPr lang="en-US" b="true" sz="2988">
                <a:solidFill>
                  <a:srgbClr val="FDFDFD"/>
                </a:solidFill>
                <a:latin typeface="Inter Bold"/>
                <a:ea typeface="Inter Bold"/>
                <a:cs typeface="Inter Bold"/>
                <a:sym typeface="Inter Bold"/>
              </a:rPr>
              <a:t>Seek meaningful, value-driven activities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073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284252" y="5635923"/>
            <a:ext cx="9349615" cy="3622377"/>
            <a:chOff x="0" y="0"/>
            <a:chExt cx="2462450" cy="95404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62450" cy="954042"/>
            </a:xfrm>
            <a:custGeom>
              <a:avLst/>
              <a:gdLst/>
              <a:ahLst/>
              <a:cxnLst/>
              <a:rect r="r" b="b" t="t" l="l"/>
              <a:pathLst>
                <a:path h="954042" w="2462450">
                  <a:moveTo>
                    <a:pt x="0" y="0"/>
                  </a:moveTo>
                  <a:lnTo>
                    <a:pt x="2462450" y="0"/>
                  </a:lnTo>
                  <a:lnTo>
                    <a:pt x="2462450" y="954042"/>
                  </a:lnTo>
                  <a:lnTo>
                    <a:pt x="0" y="954042"/>
                  </a:lnTo>
                  <a:close/>
                </a:path>
              </a:pathLst>
            </a:custGeom>
            <a:solidFill>
              <a:srgbClr val="262727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462450" cy="10016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 flipV="true">
            <a:off x="2733814" y="5093104"/>
            <a:ext cx="5761776" cy="686899"/>
          </a:xfrm>
          <a:prstGeom prst="line">
            <a:avLst/>
          </a:prstGeom>
          <a:ln cap="flat" w="85725">
            <a:solidFill>
              <a:srgbClr val="96A09B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0623967" y="3540701"/>
            <a:ext cx="7149558" cy="2922215"/>
            <a:chOff x="0" y="0"/>
            <a:chExt cx="1883011" cy="76963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83011" cy="769637"/>
            </a:xfrm>
            <a:custGeom>
              <a:avLst/>
              <a:gdLst/>
              <a:ahLst/>
              <a:cxnLst/>
              <a:rect r="r" b="b" t="t" l="l"/>
              <a:pathLst>
                <a:path h="769637" w="1883011">
                  <a:moveTo>
                    <a:pt x="19491" y="0"/>
                  </a:moveTo>
                  <a:lnTo>
                    <a:pt x="1863520" y="0"/>
                  </a:lnTo>
                  <a:cubicBezTo>
                    <a:pt x="1874285" y="0"/>
                    <a:pt x="1883011" y="8727"/>
                    <a:pt x="1883011" y="19491"/>
                  </a:cubicBezTo>
                  <a:lnTo>
                    <a:pt x="1883011" y="750145"/>
                  </a:lnTo>
                  <a:cubicBezTo>
                    <a:pt x="1883011" y="760910"/>
                    <a:pt x="1874285" y="769637"/>
                    <a:pt x="1863520" y="769637"/>
                  </a:cubicBezTo>
                  <a:lnTo>
                    <a:pt x="19491" y="769637"/>
                  </a:lnTo>
                  <a:cubicBezTo>
                    <a:pt x="8727" y="769637"/>
                    <a:pt x="0" y="760910"/>
                    <a:pt x="0" y="750145"/>
                  </a:cubicBezTo>
                  <a:lnTo>
                    <a:pt x="0" y="19491"/>
                  </a:lnTo>
                  <a:cubicBezTo>
                    <a:pt x="0" y="8727"/>
                    <a:pt x="8727" y="0"/>
                    <a:pt x="19491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883011" cy="8172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40"/>
                </a:lnSpc>
              </a:pPr>
              <a:r>
                <a:rPr lang="en-US" sz="2600" b="true">
                  <a:solidFill>
                    <a:srgbClr val="262727"/>
                  </a:solidFill>
                  <a:latin typeface="Inter Bold"/>
                  <a:ea typeface="Inter Bold"/>
                  <a:cs typeface="Inter Bold"/>
                  <a:sym typeface="Inter Bold"/>
                </a:rPr>
                <a:t>Key Messages:</a:t>
              </a:r>
            </a:p>
            <a:p>
              <a:pPr algn="ctr" marL="1122707" indent="-374236" lvl="2">
                <a:lnSpc>
                  <a:spcPts val="3640"/>
                </a:lnSpc>
                <a:buFont typeface="Arial"/>
                <a:buChar char="⚬"/>
              </a:pPr>
              <a:r>
                <a:rPr lang="en-US" b="true" sz="2600">
                  <a:solidFill>
                    <a:srgbClr val="262727"/>
                  </a:solidFill>
                  <a:latin typeface="Inter Bold"/>
                  <a:ea typeface="Inter Bold"/>
                  <a:cs typeface="Inter Bold"/>
                  <a:sym typeface="Inter Bold"/>
                </a:rPr>
                <a:t>“Be a part of the change that empowers and educates rural India.”</a:t>
              </a:r>
            </a:p>
            <a:p>
              <a:pPr algn="ctr" marL="1122707" indent="-374236" lvl="2">
                <a:lnSpc>
                  <a:spcPts val="3640"/>
                </a:lnSpc>
                <a:buFont typeface="Arial"/>
                <a:buChar char="⚬"/>
              </a:pPr>
              <a:r>
                <a:rPr lang="en-US" b="true" sz="2600">
                  <a:solidFill>
                    <a:srgbClr val="262727"/>
                  </a:solidFill>
                  <a:latin typeface="Inter Bold"/>
                  <a:ea typeface="Inter Bold"/>
                  <a:cs typeface="Inter Bold"/>
                  <a:sym typeface="Inter Bold"/>
                </a:rPr>
                <a:t>“Rediscover and preserve our shared heritage.”</a:t>
              </a:r>
            </a:p>
            <a:p>
              <a:pPr algn="ctr">
                <a:lnSpc>
                  <a:spcPts val="364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0" y="0"/>
            <a:ext cx="18288000" cy="1711792"/>
            <a:chOff x="0" y="0"/>
            <a:chExt cx="4816593" cy="45084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816592" cy="450842"/>
            </a:xfrm>
            <a:custGeom>
              <a:avLst/>
              <a:gdLst/>
              <a:ahLst/>
              <a:cxnLst/>
              <a:rect r="r" b="b" t="t" l="l"/>
              <a:pathLst>
                <a:path h="450842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450842"/>
                  </a:lnTo>
                  <a:lnTo>
                    <a:pt x="0" y="450842"/>
                  </a:lnTo>
                  <a:close/>
                </a:path>
              </a:pathLst>
            </a:custGeom>
            <a:solidFill>
              <a:srgbClr val="FDFDFD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4816593" cy="4984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2672989" y="531072"/>
            <a:ext cx="15403846" cy="11807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447"/>
              </a:lnSpc>
              <a:spcBef>
                <a:spcPct val="0"/>
              </a:spcBef>
            </a:pPr>
            <a:r>
              <a:rPr lang="en-US" b="true" sz="6599">
                <a:solidFill>
                  <a:srgbClr val="303131"/>
                </a:solidFill>
                <a:latin typeface="Akzidenz-Grotesk Heavy"/>
                <a:ea typeface="Akzidenz-Grotesk Heavy"/>
                <a:cs typeface="Akzidenz-Grotesk Heavy"/>
                <a:sym typeface="Akzidenz-Grotesk Heavy"/>
              </a:rPr>
              <a:t>Crafting the Message Theme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1028700" y="3540701"/>
            <a:ext cx="7466890" cy="3104806"/>
            <a:chOff x="0" y="0"/>
            <a:chExt cx="1966588" cy="81772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966588" cy="817727"/>
            </a:xfrm>
            <a:custGeom>
              <a:avLst/>
              <a:gdLst/>
              <a:ahLst/>
              <a:cxnLst/>
              <a:rect r="r" b="b" t="t" l="l"/>
              <a:pathLst>
                <a:path h="817727" w="1966588">
                  <a:moveTo>
                    <a:pt x="18663" y="0"/>
                  </a:moveTo>
                  <a:lnTo>
                    <a:pt x="1947925" y="0"/>
                  </a:lnTo>
                  <a:cubicBezTo>
                    <a:pt x="1952875" y="0"/>
                    <a:pt x="1957622" y="1966"/>
                    <a:pt x="1961122" y="5466"/>
                  </a:cubicBezTo>
                  <a:cubicBezTo>
                    <a:pt x="1964622" y="8966"/>
                    <a:pt x="1966588" y="13713"/>
                    <a:pt x="1966588" y="18663"/>
                  </a:cubicBezTo>
                  <a:lnTo>
                    <a:pt x="1966588" y="799064"/>
                  </a:lnTo>
                  <a:cubicBezTo>
                    <a:pt x="1966588" y="804013"/>
                    <a:pt x="1964622" y="808760"/>
                    <a:pt x="1961122" y="812260"/>
                  </a:cubicBezTo>
                  <a:cubicBezTo>
                    <a:pt x="1957622" y="815760"/>
                    <a:pt x="1952875" y="817727"/>
                    <a:pt x="1947925" y="817727"/>
                  </a:cubicBezTo>
                  <a:lnTo>
                    <a:pt x="18663" y="817727"/>
                  </a:lnTo>
                  <a:cubicBezTo>
                    <a:pt x="13713" y="817727"/>
                    <a:pt x="8966" y="815760"/>
                    <a:pt x="5466" y="812260"/>
                  </a:cubicBezTo>
                  <a:cubicBezTo>
                    <a:pt x="1966" y="808760"/>
                    <a:pt x="0" y="804013"/>
                    <a:pt x="0" y="799064"/>
                  </a:cubicBezTo>
                  <a:lnTo>
                    <a:pt x="0" y="18663"/>
                  </a:lnTo>
                  <a:cubicBezTo>
                    <a:pt x="0" y="13713"/>
                    <a:pt x="1966" y="8966"/>
                    <a:pt x="5466" y="5466"/>
                  </a:cubicBezTo>
                  <a:cubicBezTo>
                    <a:pt x="8966" y="1966"/>
                    <a:pt x="13713" y="0"/>
                    <a:pt x="1866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1966588" cy="8653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  <a:r>
                <a:rPr lang="en-US" sz="2400" b="true">
                  <a:solidFill>
                    <a:srgbClr val="262727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Core Idea:</a:t>
              </a:r>
            </a:p>
            <a:p>
              <a:pPr algn="ctr">
                <a:lnSpc>
                  <a:spcPts val="3360"/>
                </a:lnSpc>
              </a:pPr>
            </a:p>
            <a:p>
              <a:pPr algn="ctr">
                <a:lnSpc>
                  <a:spcPts val="3360"/>
                </a:lnSpc>
              </a:pPr>
              <a:r>
                <a:rPr lang="en-US" sz="2400" b="true">
                  <a:solidFill>
                    <a:srgbClr val="262727"/>
                  </a:solidFill>
                  <a:latin typeface="Inter Bold"/>
                  <a:ea typeface="Inter Bold"/>
                  <a:cs typeface="Inter Bold"/>
                  <a:sym typeface="Inter Bold"/>
                </a:rPr>
                <a:t>“Our Mitti Foundation bridges the gap between tradition and modernity, empowering rural communities while preserving India’s cultural heritage.”</a:t>
              </a:r>
            </a:p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4101178" y="7642119"/>
            <a:ext cx="9715762" cy="2136200"/>
            <a:chOff x="0" y="0"/>
            <a:chExt cx="2558884" cy="56262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558884" cy="562621"/>
            </a:xfrm>
            <a:custGeom>
              <a:avLst/>
              <a:gdLst/>
              <a:ahLst/>
              <a:cxnLst/>
              <a:rect r="r" b="b" t="t" l="l"/>
              <a:pathLst>
                <a:path h="562621" w="2558884">
                  <a:moveTo>
                    <a:pt x="14343" y="0"/>
                  </a:moveTo>
                  <a:lnTo>
                    <a:pt x="2544541" y="0"/>
                  </a:lnTo>
                  <a:cubicBezTo>
                    <a:pt x="2552462" y="0"/>
                    <a:pt x="2558884" y="6422"/>
                    <a:pt x="2558884" y="14343"/>
                  </a:cubicBezTo>
                  <a:lnTo>
                    <a:pt x="2558884" y="548277"/>
                  </a:lnTo>
                  <a:cubicBezTo>
                    <a:pt x="2558884" y="556199"/>
                    <a:pt x="2552462" y="562621"/>
                    <a:pt x="2544541" y="562621"/>
                  </a:cubicBezTo>
                  <a:lnTo>
                    <a:pt x="14343" y="562621"/>
                  </a:lnTo>
                  <a:cubicBezTo>
                    <a:pt x="6422" y="562621"/>
                    <a:pt x="0" y="556199"/>
                    <a:pt x="0" y="548277"/>
                  </a:cubicBezTo>
                  <a:lnTo>
                    <a:pt x="0" y="14343"/>
                  </a:lnTo>
                  <a:cubicBezTo>
                    <a:pt x="0" y="6422"/>
                    <a:pt x="6422" y="0"/>
                    <a:pt x="1434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66675"/>
              <a:ext cx="2558884" cy="6292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340"/>
                </a:lnSpc>
              </a:pPr>
              <a:r>
                <a:rPr lang="en-US" sz="3100" b="true">
                  <a:solidFill>
                    <a:srgbClr val="262727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Tone: Inspirational, relatable, and community-focused.</a:t>
              </a:r>
            </a:p>
            <a:p>
              <a:pPr algn="ctr">
                <a:lnSpc>
                  <a:spcPts val="4060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16007516" y="75021"/>
            <a:ext cx="2069319" cy="1561750"/>
          </a:xfrm>
          <a:custGeom>
            <a:avLst/>
            <a:gdLst/>
            <a:ahLst/>
            <a:cxnLst/>
            <a:rect r="r" b="b" t="t" l="l"/>
            <a:pathLst>
              <a:path h="1561750" w="2069319">
                <a:moveTo>
                  <a:pt x="0" y="0"/>
                </a:moveTo>
                <a:lnTo>
                  <a:pt x="2069319" y="0"/>
                </a:lnTo>
                <a:lnTo>
                  <a:pt x="2069319" y="1561750"/>
                </a:lnTo>
                <a:lnTo>
                  <a:pt x="0" y="15617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644" t="-16440" r="-12569" b="-13958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8495590" y="2478911"/>
            <a:ext cx="1745148" cy="260186"/>
          </a:xfrm>
          <a:custGeom>
            <a:avLst/>
            <a:gdLst/>
            <a:ahLst/>
            <a:cxnLst/>
            <a:rect r="r" b="b" t="t" l="l"/>
            <a:pathLst>
              <a:path h="260186" w="1745148">
                <a:moveTo>
                  <a:pt x="0" y="0"/>
                </a:moveTo>
                <a:lnTo>
                  <a:pt x="1745148" y="0"/>
                </a:lnTo>
                <a:lnTo>
                  <a:pt x="1745148" y="260185"/>
                </a:lnTo>
                <a:lnTo>
                  <a:pt x="0" y="2601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073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9144000" y="4322834"/>
            <a:ext cx="4151544" cy="0"/>
          </a:xfrm>
          <a:prstGeom prst="line">
            <a:avLst/>
          </a:prstGeom>
          <a:ln cap="flat" w="95250">
            <a:solidFill>
              <a:srgbClr val="26272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/>
          <p:nvPr/>
        </p:nvGrpSpPr>
        <p:grpSpPr>
          <a:xfrm rot="0">
            <a:off x="9345864" y="3434668"/>
            <a:ext cx="8255235" cy="1415007"/>
            <a:chOff x="0" y="0"/>
            <a:chExt cx="2174218" cy="3726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74218" cy="372677"/>
            </a:xfrm>
            <a:custGeom>
              <a:avLst/>
              <a:gdLst/>
              <a:ahLst/>
              <a:cxnLst/>
              <a:rect r="r" b="b" t="t" l="l"/>
              <a:pathLst>
                <a:path h="372677" w="2174218">
                  <a:moveTo>
                    <a:pt x="16881" y="0"/>
                  </a:moveTo>
                  <a:lnTo>
                    <a:pt x="2157338" y="0"/>
                  </a:lnTo>
                  <a:cubicBezTo>
                    <a:pt x="2166661" y="0"/>
                    <a:pt x="2174218" y="7558"/>
                    <a:pt x="2174218" y="16881"/>
                  </a:cubicBezTo>
                  <a:lnTo>
                    <a:pt x="2174218" y="355796"/>
                  </a:lnTo>
                  <a:cubicBezTo>
                    <a:pt x="2174218" y="360273"/>
                    <a:pt x="2172440" y="364567"/>
                    <a:pt x="2169274" y="367732"/>
                  </a:cubicBezTo>
                  <a:cubicBezTo>
                    <a:pt x="2166108" y="370898"/>
                    <a:pt x="2161815" y="372677"/>
                    <a:pt x="2157338" y="372677"/>
                  </a:cubicBezTo>
                  <a:lnTo>
                    <a:pt x="16881" y="372677"/>
                  </a:lnTo>
                  <a:cubicBezTo>
                    <a:pt x="12404" y="372677"/>
                    <a:pt x="8110" y="370898"/>
                    <a:pt x="4944" y="367732"/>
                  </a:cubicBezTo>
                  <a:cubicBezTo>
                    <a:pt x="1779" y="364567"/>
                    <a:pt x="0" y="360273"/>
                    <a:pt x="0" y="355796"/>
                  </a:cubicBezTo>
                  <a:lnTo>
                    <a:pt x="0" y="16881"/>
                  </a:lnTo>
                  <a:cubicBezTo>
                    <a:pt x="0" y="12404"/>
                    <a:pt x="1779" y="8110"/>
                    <a:pt x="4944" y="4944"/>
                  </a:cubicBezTo>
                  <a:cubicBezTo>
                    <a:pt x="8110" y="1779"/>
                    <a:pt x="12404" y="0"/>
                    <a:pt x="16881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2174218" cy="4203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  <a:r>
                <a:rPr lang="en-US" sz="2400" b="true">
                  <a:solidFill>
                    <a:srgbClr val="00000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Proven success in projects like “Adopt a School” and “Enabling Youth to Work.”</a:t>
              </a:r>
            </a:p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AutoShape 6" id="6"/>
          <p:cNvSpPr/>
          <p:nvPr/>
        </p:nvSpPr>
        <p:spPr>
          <a:xfrm>
            <a:off x="8125995" y="6421790"/>
            <a:ext cx="4151544" cy="0"/>
          </a:xfrm>
          <a:prstGeom prst="line">
            <a:avLst/>
          </a:prstGeom>
          <a:ln cap="flat" w="95250">
            <a:solidFill>
              <a:srgbClr val="26272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/>
          <p:nvPr/>
        </p:nvGrpSpPr>
        <p:grpSpPr>
          <a:xfrm rot="0">
            <a:off x="8303897" y="5641277"/>
            <a:ext cx="8255235" cy="1415007"/>
            <a:chOff x="0" y="0"/>
            <a:chExt cx="2174218" cy="37267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74218" cy="372677"/>
            </a:xfrm>
            <a:custGeom>
              <a:avLst/>
              <a:gdLst/>
              <a:ahLst/>
              <a:cxnLst/>
              <a:rect r="r" b="b" t="t" l="l"/>
              <a:pathLst>
                <a:path h="372677" w="2174218">
                  <a:moveTo>
                    <a:pt x="16881" y="0"/>
                  </a:moveTo>
                  <a:lnTo>
                    <a:pt x="2157338" y="0"/>
                  </a:lnTo>
                  <a:cubicBezTo>
                    <a:pt x="2166661" y="0"/>
                    <a:pt x="2174218" y="7558"/>
                    <a:pt x="2174218" y="16881"/>
                  </a:cubicBezTo>
                  <a:lnTo>
                    <a:pt x="2174218" y="355796"/>
                  </a:lnTo>
                  <a:cubicBezTo>
                    <a:pt x="2174218" y="360273"/>
                    <a:pt x="2172440" y="364567"/>
                    <a:pt x="2169274" y="367732"/>
                  </a:cubicBezTo>
                  <a:cubicBezTo>
                    <a:pt x="2166108" y="370898"/>
                    <a:pt x="2161815" y="372677"/>
                    <a:pt x="2157338" y="372677"/>
                  </a:cubicBezTo>
                  <a:lnTo>
                    <a:pt x="16881" y="372677"/>
                  </a:lnTo>
                  <a:cubicBezTo>
                    <a:pt x="12404" y="372677"/>
                    <a:pt x="8110" y="370898"/>
                    <a:pt x="4944" y="367732"/>
                  </a:cubicBezTo>
                  <a:cubicBezTo>
                    <a:pt x="1779" y="364567"/>
                    <a:pt x="0" y="360273"/>
                    <a:pt x="0" y="355796"/>
                  </a:cubicBezTo>
                  <a:lnTo>
                    <a:pt x="0" y="16881"/>
                  </a:lnTo>
                  <a:cubicBezTo>
                    <a:pt x="0" y="12404"/>
                    <a:pt x="1779" y="8110"/>
                    <a:pt x="4944" y="4944"/>
                  </a:cubicBezTo>
                  <a:cubicBezTo>
                    <a:pt x="8110" y="1779"/>
                    <a:pt x="12404" y="0"/>
                    <a:pt x="16881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2174218" cy="4203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  <a:r>
                <a:rPr lang="en-US" sz="2300" b="true">
                  <a:solidFill>
                    <a:srgbClr val="00000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Recognition by international bodies and partnerships with credible organizations.</a:t>
              </a:r>
            </a:p>
            <a:p>
              <a:pPr algn="ctr">
                <a:lnSpc>
                  <a:spcPts val="322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-971622" y="8555390"/>
            <a:ext cx="8515422" cy="2595162"/>
            <a:chOff x="0" y="0"/>
            <a:chExt cx="2242745" cy="68349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242745" cy="683499"/>
            </a:xfrm>
            <a:custGeom>
              <a:avLst/>
              <a:gdLst/>
              <a:ahLst/>
              <a:cxnLst/>
              <a:rect r="r" b="b" t="t" l="l"/>
              <a:pathLst>
                <a:path h="683499" w="2242745">
                  <a:moveTo>
                    <a:pt x="0" y="0"/>
                  </a:moveTo>
                  <a:lnTo>
                    <a:pt x="2242745" y="0"/>
                  </a:lnTo>
                  <a:lnTo>
                    <a:pt x="2242745" y="683499"/>
                  </a:lnTo>
                  <a:lnTo>
                    <a:pt x="0" y="683499"/>
                  </a:lnTo>
                  <a:close/>
                </a:path>
              </a:pathLst>
            </a:custGeom>
            <a:solidFill>
              <a:srgbClr val="FDFDFD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2242745" cy="7311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0" y="0"/>
            <a:ext cx="18288000" cy="1711792"/>
            <a:chOff x="0" y="0"/>
            <a:chExt cx="4816593" cy="45084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816592" cy="450842"/>
            </a:xfrm>
            <a:custGeom>
              <a:avLst/>
              <a:gdLst/>
              <a:ahLst/>
              <a:cxnLst/>
              <a:rect r="r" b="b" t="t" l="l"/>
              <a:pathLst>
                <a:path h="450842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450842"/>
                  </a:lnTo>
                  <a:lnTo>
                    <a:pt x="0" y="450842"/>
                  </a:lnTo>
                  <a:close/>
                </a:path>
              </a:pathLst>
            </a:custGeom>
            <a:solidFill>
              <a:srgbClr val="FDFDFD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4816593" cy="4984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true" rot="0">
            <a:off x="4286250" y="1711792"/>
            <a:ext cx="2771880" cy="2414056"/>
          </a:xfrm>
          <a:custGeom>
            <a:avLst/>
            <a:gdLst/>
            <a:ahLst/>
            <a:cxnLst/>
            <a:rect r="r" b="b" t="t" l="l"/>
            <a:pathLst>
              <a:path h="2414056" w="2771880">
                <a:moveTo>
                  <a:pt x="0" y="2414056"/>
                </a:moveTo>
                <a:lnTo>
                  <a:pt x="2771880" y="2414056"/>
                </a:lnTo>
                <a:lnTo>
                  <a:pt x="2771880" y="0"/>
                </a:lnTo>
                <a:lnTo>
                  <a:pt x="0" y="0"/>
                </a:lnTo>
                <a:lnTo>
                  <a:pt x="0" y="2414056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91141" y="3711883"/>
            <a:ext cx="1571500" cy="234296"/>
          </a:xfrm>
          <a:custGeom>
            <a:avLst/>
            <a:gdLst/>
            <a:ahLst/>
            <a:cxnLst/>
            <a:rect r="r" b="b" t="t" l="l"/>
            <a:pathLst>
              <a:path h="234296" w="1571500">
                <a:moveTo>
                  <a:pt x="0" y="0"/>
                </a:moveTo>
                <a:lnTo>
                  <a:pt x="1571500" y="0"/>
                </a:lnTo>
                <a:lnTo>
                  <a:pt x="1571500" y="234296"/>
                </a:lnTo>
                <a:lnTo>
                  <a:pt x="0" y="2342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AutoShape 18" id="18"/>
          <p:cNvSpPr/>
          <p:nvPr/>
        </p:nvSpPr>
        <p:spPr>
          <a:xfrm>
            <a:off x="9345864" y="8616733"/>
            <a:ext cx="4151544" cy="0"/>
          </a:xfrm>
          <a:prstGeom prst="line">
            <a:avLst/>
          </a:prstGeom>
          <a:ln cap="flat" w="95250">
            <a:solidFill>
              <a:srgbClr val="26272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9" id="19"/>
          <p:cNvGrpSpPr/>
          <p:nvPr/>
        </p:nvGrpSpPr>
        <p:grpSpPr>
          <a:xfrm rot="0">
            <a:off x="9667926" y="7847886"/>
            <a:ext cx="8255235" cy="1415007"/>
            <a:chOff x="0" y="0"/>
            <a:chExt cx="2174218" cy="37267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174218" cy="372677"/>
            </a:xfrm>
            <a:custGeom>
              <a:avLst/>
              <a:gdLst/>
              <a:ahLst/>
              <a:cxnLst/>
              <a:rect r="r" b="b" t="t" l="l"/>
              <a:pathLst>
                <a:path h="372677" w="2174218">
                  <a:moveTo>
                    <a:pt x="16881" y="0"/>
                  </a:moveTo>
                  <a:lnTo>
                    <a:pt x="2157338" y="0"/>
                  </a:lnTo>
                  <a:cubicBezTo>
                    <a:pt x="2166661" y="0"/>
                    <a:pt x="2174218" y="7558"/>
                    <a:pt x="2174218" y="16881"/>
                  </a:cubicBezTo>
                  <a:lnTo>
                    <a:pt x="2174218" y="355796"/>
                  </a:lnTo>
                  <a:cubicBezTo>
                    <a:pt x="2174218" y="360273"/>
                    <a:pt x="2172440" y="364567"/>
                    <a:pt x="2169274" y="367732"/>
                  </a:cubicBezTo>
                  <a:cubicBezTo>
                    <a:pt x="2166108" y="370898"/>
                    <a:pt x="2161815" y="372677"/>
                    <a:pt x="2157338" y="372677"/>
                  </a:cubicBezTo>
                  <a:lnTo>
                    <a:pt x="16881" y="372677"/>
                  </a:lnTo>
                  <a:cubicBezTo>
                    <a:pt x="12404" y="372677"/>
                    <a:pt x="8110" y="370898"/>
                    <a:pt x="4944" y="367732"/>
                  </a:cubicBezTo>
                  <a:cubicBezTo>
                    <a:pt x="1779" y="364567"/>
                    <a:pt x="0" y="360273"/>
                    <a:pt x="0" y="355796"/>
                  </a:cubicBezTo>
                  <a:lnTo>
                    <a:pt x="0" y="16881"/>
                  </a:lnTo>
                  <a:cubicBezTo>
                    <a:pt x="0" y="12404"/>
                    <a:pt x="1779" y="8110"/>
                    <a:pt x="4944" y="4944"/>
                  </a:cubicBezTo>
                  <a:cubicBezTo>
                    <a:pt x="8110" y="1779"/>
                    <a:pt x="12404" y="0"/>
                    <a:pt x="16881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2174218" cy="4203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  <a:r>
                <a:rPr lang="en-US" sz="2300" b="true">
                  <a:solidFill>
                    <a:srgbClr val="00000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Testimonials from beneficiaries and event photos/videos showcasing the foundation’s impact.</a:t>
              </a:r>
            </a:p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0" y="7456663"/>
            <a:ext cx="3619225" cy="2960990"/>
          </a:xfrm>
          <a:custGeom>
            <a:avLst/>
            <a:gdLst/>
            <a:ahLst/>
            <a:cxnLst/>
            <a:rect r="r" b="b" t="t" l="l"/>
            <a:pathLst>
              <a:path h="2960990" w="3619225">
                <a:moveTo>
                  <a:pt x="0" y="0"/>
                </a:moveTo>
                <a:lnTo>
                  <a:pt x="3619225" y="0"/>
                </a:lnTo>
                <a:lnTo>
                  <a:pt x="3619225" y="2960990"/>
                </a:lnTo>
                <a:lnTo>
                  <a:pt x="0" y="29609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610895" y="5022631"/>
            <a:ext cx="6515100" cy="1586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263"/>
              </a:lnSpc>
              <a:spcBef>
                <a:spcPct val="0"/>
              </a:spcBef>
            </a:pPr>
            <a:r>
              <a:rPr lang="en-US" b="true" sz="8799" strike="noStrike" u="none">
                <a:solidFill>
                  <a:srgbClr val="FDFDFD"/>
                </a:solidFill>
                <a:latin typeface="Akzidenz-Grotesk Heavy"/>
                <a:ea typeface="Akzidenz-Grotesk Heavy"/>
                <a:cs typeface="Akzidenz-Grotesk Heavy"/>
                <a:sym typeface="Akzidenz-Grotesk Heavy"/>
              </a:rPr>
              <a:t>Support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7543800" y="2190705"/>
            <a:ext cx="6029430" cy="824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360"/>
              </a:lnSpc>
              <a:spcBef>
                <a:spcPct val="0"/>
              </a:spcBef>
            </a:pPr>
            <a:r>
              <a:rPr lang="en-US" b="true" sz="2400" strike="noStrike" u="none">
                <a:solidFill>
                  <a:srgbClr val="FDFDFD"/>
                </a:solidFill>
                <a:latin typeface="Inter Bold"/>
                <a:ea typeface="Inter Bold"/>
                <a:cs typeface="Inter Bold"/>
                <a:sym typeface="Inter Bold"/>
              </a:rPr>
              <a:t>Facts that suabstantiate the message theme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8109340" y="75021"/>
            <a:ext cx="2069319" cy="1561750"/>
          </a:xfrm>
          <a:custGeom>
            <a:avLst/>
            <a:gdLst/>
            <a:ahLst/>
            <a:cxnLst/>
            <a:rect r="r" b="b" t="t" l="l"/>
            <a:pathLst>
              <a:path h="1561750" w="2069319">
                <a:moveTo>
                  <a:pt x="0" y="0"/>
                </a:moveTo>
                <a:lnTo>
                  <a:pt x="2069320" y="0"/>
                </a:lnTo>
                <a:lnTo>
                  <a:pt x="2069320" y="1561750"/>
                </a:lnTo>
                <a:lnTo>
                  <a:pt x="0" y="15617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1644" t="-16440" r="-12569" b="-13958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Minimal Contour Hatched Shape"/>
          <p:cNvSpPr/>
          <p:nvPr/>
        </p:nvSpPr>
        <p:spPr>
          <a:xfrm flipH="false" flipV="true" rot="0">
            <a:off x="-1690225" y="-259481"/>
            <a:ext cx="2958244" cy="2576362"/>
          </a:xfrm>
          <a:custGeom>
            <a:avLst/>
            <a:gdLst/>
            <a:ahLst/>
            <a:cxnLst/>
            <a:rect r="r" b="b" t="t" l="l"/>
            <a:pathLst>
              <a:path h="2576362" w="2958244">
                <a:moveTo>
                  <a:pt x="0" y="2576362"/>
                </a:moveTo>
                <a:lnTo>
                  <a:pt x="2958244" y="2576362"/>
                </a:lnTo>
                <a:lnTo>
                  <a:pt x="2958244" y="0"/>
                </a:lnTo>
                <a:lnTo>
                  <a:pt x="0" y="0"/>
                </a:lnTo>
                <a:lnTo>
                  <a:pt x="0" y="257636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84300" y="3021448"/>
            <a:ext cx="3841536" cy="2895783"/>
            <a:chOff x="0" y="0"/>
            <a:chExt cx="1078258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78258" cy="812800"/>
            </a:xfrm>
            <a:custGeom>
              <a:avLst/>
              <a:gdLst/>
              <a:ahLst/>
              <a:cxnLst/>
              <a:rect r="r" b="b" t="t" l="l"/>
              <a:pathLst>
                <a:path h="812800" w="1078258">
                  <a:moveTo>
                    <a:pt x="0" y="0"/>
                  </a:moveTo>
                  <a:lnTo>
                    <a:pt x="1078258" y="0"/>
                  </a:lnTo>
                  <a:lnTo>
                    <a:pt x="107825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l="0" t="-2552" r="0" b="-2552"/>
              </a:stretch>
            </a:blipFill>
          </p:spPr>
        </p:sp>
      </p:grpSp>
      <p:sp>
        <p:nvSpPr>
          <p:cNvPr name="AutoShape 5" id="5"/>
          <p:cNvSpPr/>
          <p:nvPr/>
        </p:nvSpPr>
        <p:spPr>
          <a:xfrm>
            <a:off x="-14863" y="8743907"/>
            <a:ext cx="18302863" cy="0"/>
          </a:xfrm>
          <a:prstGeom prst="line">
            <a:avLst/>
          </a:prstGeom>
          <a:ln cap="flat" w="47625">
            <a:solidFill>
              <a:srgbClr val="303131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-5400000">
            <a:off x="-45689" y="8764142"/>
            <a:ext cx="1602623" cy="1562154"/>
            <a:chOff x="0" y="0"/>
            <a:chExt cx="729955" cy="71152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29955" cy="711522"/>
            </a:xfrm>
            <a:custGeom>
              <a:avLst/>
              <a:gdLst/>
              <a:ahLst/>
              <a:cxnLst/>
              <a:rect r="r" b="b" t="t" l="l"/>
              <a:pathLst>
                <a:path h="711522" w="729955">
                  <a:moveTo>
                    <a:pt x="0" y="0"/>
                  </a:moveTo>
                  <a:lnTo>
                    <a:pt x="729955" y="0"/>
                  </a:lnTo>
                  <a:lnTo>
                    <a:pt x="729955" y="711522"/>
                  </a:lnTo>
                  <a:lnTo>
                    <a:pt x="0" y="711522"/>
                  </a:lnTo>
                  <a:close/>
                </a:path>
              </a:pathLst>
            </a:custGeom>
            <a:solidFill>
              <a:srgbClr val="303131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104775"/>
              <a:ext cx="729955" cy="8162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5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2968103" y="3021448"/>
            <a:ext cx="3333137" cy="2993763"/>
          </a:xfrm>
          <a:custGeom>
            <a:avLst/>
            <a:gdLst/>
            <a:ahLst/>
            <a:cxnLst/>
            <a:rect r="r" b="b" t="t" l="l"/>
            <a:pathLst>
              <a:path h="2993763" w="3333137">
                <a:moveTo>
                  <a:pt x="0" y="0"/>
                </a:moveTo>
                <a:lnTo>
                  <a:pt x="3333137" y="0"/>
                </a:lnTo>
                <a:lnTo>
                  <a:pt x="3333137" y="2993763"/>
                </a:lnTo>
                <a:lnTo>
                  <a:pt x="0" y="29937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719801" y="3021448"/>
            <a:ext cx="2848398" cy="2895783"/>
          </a:xfrm>
          <a:custGeom>
            <a:avLst/>
            <a:gdLst/>
            <a:ahLst/>
            <a:cxnLst/>
            <a:rect r="r" b="b" t="t" l="l"/>
            <a:pathLst>
              <a:path h="2895783" w="2848398">
                <a:moveTo>
                  <a:pt x="0" y="0"/>
                </a:moveTo>
                <a:lnTo>
                  <a:pt x="2848398" y="0"/>
                </a:lnTo>
                <a:lnTo>
                  <a:pt x="2848398" y="2895784"/>
                </a:lnTo>
                <a:lnTo>
                  <a:pt x="0" y="289578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638465" y="1181100"/>
            <a:ext cx="10996207" cy="908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765"/>
              </a:lnSpc>
              <a:spcBef>
                <a:spcPct val="0"/>
              </a:spcBef>
            </a:pPr>
            <a:r>
              <a:rPr lang="en-US" b="true" sz="6975" u="none">
                <a:solidFill>
                  <a:srgbClr val="303131"/>
                </a:solidFill>
                <a:latin typeface="Inter Bold"/>
                <a:ea typeface="Inter Bold"/>
                <a:cs typeface="Inter Bold"/>
                <a:sym typeface="Inter Bold"/>
              </a:rPr>
              <a:t>Constraints/Mandatories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29807" y="6518373"/>
            <a:ext cx="3996029" cy="143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59"/>
              </a:lnSpc>
              <a:spcBef>
                <a:spcPct val="0"/>
              </a:spcBef>
            </a:pPr>
            <a:r>
              <a:rPr lang="en-US" b="true" sz="3049" u="none">
                <a:solidFill>
                  <a:srgbClr val="303131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We i</a:t>
            </a:r>
            <a:r>
              <a:rPr lang="en-US" b="true" sz="3049" strike="noStrike" u="none">
                <a:solidFill>
                  <a:srgbClr val="303131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nclude the tagline: "Samman Aapki Pahchan Ka."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719399" y="6527898"/>
            <a:ext cx="4834338" cy="1847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539"/>
              </a:lnSpc>
              <a:spcBef>
                <a:spcPct val="0"/>
              </a:spcBef>
            </a:pPr>
            <a:r>
              <a:rPr lang="en-US" b="true" sz="2949" strike="noStrike" u="none">
                <a:solidFill>
                  <a:srgbClr val="303131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Ensure all visual materials adhere to the foundation’s branding guidelines (logo, colors, fonts).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217503" y="6613623"/>
            <a:ext cx="4834338" cy="1400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539"/>
              </a:lnSpc>
              <a:spcBef>
                <a:spcPct val="0"/>
              </a:spcBef>
            </a:pPr>
            <a:r>
              <a:rPr lang="en-US" b="true" sz="2949" strike="noStrike" u="none">
                <a:solidFill>
                  <a:srgbClr val="303131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Include a call-to-action for donations, volunteering, or event participation.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440275" y="-225701"/>
            <a:ext cx="4067682" cy="7427714"/>
            <a:chOff x="0" y="0"/>
            <a:chExt cx="1071324" cy="195627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71324" cy="1956270"/>
            </a:xfrm>
            <a:custGeom>
              <a:avLst/>
              <a:gdLst/>
              <a:ahLst/>
              <a:cxnLst/>
              <a:rect r="r" b="b" t="t" l="l"/>
              <a:pathLst>
                <a:path h="1956270" w="1071324">
                  <a:moveTo>
                    <a:pt x="0" y="0"/>
                  </a:moveTo>
                  <a:lnTo>
                    <a:pt x="1071324" y="0"/>
                  </a:lnTo>
                  <a:lnTo>
                    <a:pt x="1071324" y="1956270"/>
                  </a:lnTo>
                  <a:lnTo>
                    <a:pt x="0" y="1956270"/>
                  </a:lnTo>
                  <a:close/>
                </a:path>
              </a:pathLst>
            </a:custGeom>
            <a:solidFill>
              <a:srgbClr val="26A06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71324" cy="20038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76200" y="9261831"/>
            <a:ext cx="18288000" cy="3086100"/>
            <a:chOff x="0" y="0"/>
            <a:chExt cx="4816593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16592" cy="812800"/>
            </a:xfrm>
            <a:custGeom>
              <a:avLst/>
              <a:gdLst/>
              <a:ahLst/>
              <a:cxnLst/>
              <a:rect r="r" b="b" t="t" l="l"/>
              <a:pathLst>
                <a:path h="812800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62727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4816593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Freeform 8" id="8" descr="Five Dots Icon"/>
          <p:cNvSpPr/>
          <p:nvPr/>
        </p:nvSpPr>
        <p:spPr>
          <a:xfrm flipH="false" flipV="false" rot="0">
            <a:off x="8098765" y="9605329"/>
            <a:ext cx="1938069" cy="288948"/>
          </a:xfrm>
          <a:custGeom>
            <a:avLst/>
            <a:gdLst/>
            <a:ahLst/>
            <a:cxnLst/>
            <a:rect r="r" b="b" t="t" l="l"/>
            <a:pathLst>
              <a:path h="288948" w="1938069">
                <a:moveTo>
                  <a:pt x="0" y="0"/>
                </a:moveTo>
                <a:lnTo>
                  <a:pt x="1938070" y="0"/>
                </a:lnTo>
                <a:lnTo>
                  <a:pt x="1938070" y="288949"/>
                </a:lnTo>
                <a:lnTo>
                  <a:pt x="0" y="2889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25582" y="2795385"/>
            <a:ext cx="5784164" cy="4099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210"/>
              </a:lnSpc>
              <a:spcBef>
                <a:spcPct val="0"/>
              </a:spcBef>
            </a:pPr>
            <a:r>
              <a:rPr lang="en-US" b="true" sz="9282" u="none">
                <a:solidFill>
                  <a:srgbClr val="262727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Medium</a:t>
            </a:r>
            <a:r>
              <a:rPr lang="en-US" b="true" sz="9282" strike="noStrike" u="none">
                <a:solidFill>
                  <a:srgbClr val="262727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 for the Campaign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748395" y="2207390"/>
            <a:ext cx="635238" cy="12807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632"/>
              </a:lnSpc>
              <a:spcBef>
                <a:spcPct val="0"/>
              </a:spcBef>
            </a:pPr>
            <a:r>
              <a:rPr lang="en-US" b="true" sz="7847">
                <a:solidFill>
                  <a:srgbClr val="262727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748395" y="4689859"/>
            <a:ext cx="635238" cy="12807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632"/>
              </a:lnSpc>
              <a:spcBef>
                <a:spcPct val="0"/>
              </a:spcBef>
            </a:pPr>
            <a:r>
              <a:rPr lang="en-US" b="true" sz="7847">
                <a:solidFill>
                  <a:srgbClr val="262727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2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748395" y="7098790"/>
            <a:ext cx="635238" cy="12807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632"/>
              </a:lnSpc>
              <a:spcBef>
                <a:spcPct val="0"/>
              </a:spcBef>
            </a:pPr>
            <a:r>
              <a:rPr lang="en-US" b="true" sz="7847">
                <a:solidFill>
                  <a:srgbClr val="262727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3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8566424" y="1961165"/>
            <a:ext cx="8692876" cy="1885819"/>
            <a:chOff x="0" y="0"/>
            <a:chExt cx="11590501" cy="2514426"/>
          </a:xfrm>
        </p:grpSpPr>
        <p:sp>
          <p:nvSpPr>
            <p:cNvPr name="TextBox 14" id="14"/>
            <p:cNvSpPr txBox="true"/>
            <p:nvPr/>
          </p:nvSpPr>
          <p:spPr>
            <a:xfrm rot="0">
              <a:off x="0" y="1079881"/>
              <a:ext cx="11590501" cy="14345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448833" indent="-224417" lvl="1">
                <a:lnSpc>
                  <a:spcPts val="291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b="true" sz="2078" strike="noStrike" u="none">
                  <a:solidFill>
                    <a:srgbClr val="262727"/>
                  </a:solidFill>
                  <a:latin typeface="Inter Bold"/>
                  <a:ea typeface="Inter Bold"/>
                  <a:cs typeface="Inter Bold"/>
                  <a:sym typeface="Inter Bold"/>
                </a:rPr>
                <a:t>Instagram, Facebook, LinkedIn, and YouTube for storytelling and engagement.</a:t>
              </a:r>
            </a:p>
            <a:p>
              <a:pPr algn="l" marL="448833" indent="-224417" lvl="1">
                <a:lnSpc>
                  <a:spcPts val="291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b="true" sz="2078" strike="noStrike" u="none">
                  <a:solidFill>
                    <a:srgbClr val="262727"/>
                  </a:solidFill>
                  <a:latin typeface="Inter Bold"/>
                  <a:ea typeface="Inter Bold"/>
                  <a:cs typeface="Inter Bold"/>
                  <a:sym typeface="Inter Bold"/>
                </a:rPr>
                <a:t>Google Ads targeting Delhi NCR for visibility.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0" y="28575"/>
              <a:ext cx="11590501" cy="80365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562"/>
                </a:lnSpc>
                <a:spcBef>
                  <a:spcPct val="0"/>
                </a:spcBef>
              </a:pPr>
              <a:r>
                <a:rPr lang="en-US" b="true" sz="4147" strike="noStrike" u="none">
                  <a:solidFill>
                    <a:srgbClr val="262727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Digital Platforms: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8566424" y="4488216"/>
            <a:ext cx="8692876" cy="1541765"/>
            <a:chOff x="0" y="0"/>
            <a:chExt cx="11590501" cy="2055687"/>
          </a:xfrm>
        </p:grpSpPr>
        <p:sp>
          <p:nvSpPr>
            <p:cNvPr name="TextBox 17" id="17"/>
            <p:cNvSpPr txBox="true"/>
            <p:nvPr/>
          </p:nvSpPr>
          <p:spPr>
            <a:xfrm rot="0">
              <a:off x="0" y="1089406"/>
              <a:ext cx="11590501" cy="9662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74"/>
                </a:lnSpc>
                <a:spcBef>
                  <a:spcPct val="0"/>
                </a:spcBef>
              </a:pPr>
              <a:r>
                <a:rPr lang="en-US" b="true" sz="2124" strike="noStrike" u="none">
                  <a:solidFill>
                    <a:srgbClr val="262727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Posters and banners at key public spaces, such as metro stations and malls.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0" y="28575"/>
              <a:ext cx="11590501" cy="80365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562"/>
                </a:lnSpc>
                <a:spcBef>
                  <a:spcPct val="0"/>
                </a:spcBef>
              </a:pPr>
              <a:r>
                <a:rPr lang="en-US" b="true" sz="4147" strike="noStrike" u="none">
                  <a:solidFill>
                    <a:srgbClr val="262727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Local Media: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8566424" y="6926103"/>
            <a:ext cx="8692876" cy="1773753"/>
            <a:chOff x="0" y="0"/>
            <a:chExt cx="11590501" cy="2365005"/>
          </a:xfrm>
        </p:grpSpPr>
        <p:sp>
          <p:nvSpPr>
            <p:cNvPr name="TextBox 20" id="20"/>
            <p:cNvSpPr txBox="true"/>
            <p:nvPr/>
          </p:nvSpPr>
          <p:spPr>
            <a:xfrm rot="0">
              <a:off x="0" y="1012191"/>
              <a:ext cx="11590501" cy="13528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423371" indent="-211685" lvl="1">
                <a:lnSpc>
                  <a:spcPts val="2745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b="true" sz="1960" strike="noStrike" u="none">
                  <a:solidFill>
                    <a:srgbClr val="262727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Collaborations with colleges and cultural organizations for workshops and awareness programs.</a:t>
              </a:r>
            </a:p>
            <a:p>
              <a:pPr algn="l" marL="423371" indent="-211685" lvl="1">
                <a:lnSpc>
                  <a:spcPts val="2745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b="true" sz="1960" strike="noStrike" u="none">
                  <a:solidFill>
                    <a:srgbClr val="262727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Live storytelling sessions and exhibitions showcasing rural artistry.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0" y="28575"/>
              <a:ext cx="11590501" cy="80365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562"/>
                </a:lnSpc>
                <a:spcBef>
                  <a:spcPct val="0"/>
                </a:spcBef>
              </a:pPr>
              <a:r>
                <a:rPr lang="en-US" b="true" sz="4147" strike="noStrike" u="none">
                  <a:solidFill>
                    <a:srgbClr val="262727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Events:</a:t>
              </a:r>
            </a:p>
          </p:txBody>
        </p:sp>
      </p:grpSp>
      <p:sp>
        <p:nvSpPr>
          <p:cNvPr name="AutoShape 22" id="22"/>
          <p:cNvSpPr/>
          <p:nvPr/>
        </p:nvSpPr>
        <p:spPr>
          <a:xfrm rot="0">
            <a:off x="7748395" y="4150099"/>
            <a:ext cx="13186450" cy="0"/>
          </a:xfrm>
          <a:prstGeom prst="line">
            <a:avLst/>
          </a:prstGeom>
          <a:ln cap="rnd" w="9525">
            <a:solidFill>
              <a:srgbClr val="26272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3" id="23"/>
          <p:cNvSpPr/>
          <p:nvPr/>
        </p:nvSpPr>
        <p:spPr>
          <a:xfrm rot="0">
            <a:off x="7748395" y="1623048"/>
            <a:ext cx="12999570" cy="0"/>
          </a:xfrm>
          <a:prstGeom prst="line">
            <a:avLst/>
          </a:prstGeom>
          <a:ln cap="rnd" w="9525">
            <a:solidFill>
              <a:srgbClr val="26272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4" id="24"/>
          <p:cNvSpPr/>
          <p:nvPr/>
        </p:nvSpPr>
        <p:spPr>
          <a:xfrm rot="0">
            <a:off x="7748395" y="6587986"/>
            <a:ext cx="13440897" cy="0"/>
          </a:xfrm>
          <a:prstGeom prst="line">
            <a:avLst/>
          </a:prstGeom>
          <a:ln cap="rnd" w="9525">
            <a:solidFill>
              <a:srgbClr val="26272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5" id="25"/>
          <p:cNvSpPr/>
          <p:nvPr/>
        </p:nvSpPr>
        <p:spPr>
          <a:xfrm rot="5400000">
            <a:off x="3411657" y="5950262"/>
            <a:ext cx="8663952" cy="0"/>
          </a:xfrm>
          <a:prstGeom prst="line">
            <a:avLst/>
          </a:prstGeom>
          <a:ln cap="rnd" w="9525">
            <a:solidFill>
              <a:srgbClr val="FDFDF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6" id="26"/>
          <p:cNvSpPr/>
          <p:nvPr/>
        </p:nvSpPr>
        <p:spPr>
          <a:xfrm flipH="false" flipV="false" rot="0">
            <a:off x="725582" y="247825"/>
            <a:ext cx="2069319" cy="1561750"/>
          </a:xfrm>
          <a:custGeom>
            <a:avLst/>
            <a:gdLst/>
            <a:ahLst/>
            <a:cxnLst/>
            <a:rect r="r" b="b" t="t" l="l"/>
            <a:pathLst>
              <a:path h="1561750" w="2069319">
                <a:moveTo>
                  <a:pt x="0" y="0"/>
                </a:moveTo>
                <a:lnTo>
                  <a:pt x="2069320" y="0"/>
                </a:lnTo>
                <a:lnTo>
                  <a:pt x="2069320" y="1561750"/>
                </a:lnTo>
                <a:lnTo>
                  <a:pt x="0" y="15617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644" t="-16440" r="-12569" b="-13958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66" r="0" b="-666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>
            <a:hlinkClick action="ppaction://media"/>
          </p:cNvPr>
          <p:cNvPicPr>
            <a:picLocks noChangeAspect="true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028700" y="1028700"/>
            <a:ext cx="15928282" cy="8959658"/>
          </a:xfrm>
          <a:prstGeom prst="rect">
            <a:avLst/>
          </a:prstGeom>
          <a:ln w="38100" cap="sq">
            <a:solidFill>
              <a:srgbClr val="26A064"/>
            </a:solidFill>
            <a:prstDash val="solid"/>
          </a:ln>
        </p:spPr>
      </p:pic>
      <p:sp>
        <p:nvSpPr>
          <p:cNvPr name="TextBox 3" id="3"/>
          <p:cNvSpPr txBox="true"/>
          <p:nvPr/>
        </p:nvSpPr>
        <p:spPr>
          <a:xfrm rot="0">
            <a:off x="4593732" y="390525"/>
            <a:ext cx="11345022" cy="638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000"/>
              </a:lnSpc>
            </a:pPr>
            <a:r>
              <a:rPr lang="en-US" b="true" sz="4167">
                <a:solidFill>
                  <a:srgbClr val="262727"/>
                </a:solidFill>
                <a:latin typeface="Inter Bold"/>
                <a:ea typeface="Inter Bold"/>
                <a:cs typeface="Inter Bold"/>
                <a:sym typeface="Inter Bold"/>
              </a:rPr>
              <a:t>Project Output- The Ad Video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Minimal Contour Hatched Shape"/>
          <p:cNvSpPr/>
          <p:nvPr/>
        </p:nvSpPr>
        <p:spPr>
          <a:xfrm flipH="false" flipV="false" rot="0">
            <a:off x="15317439" y="7316439"/>
            <a:ext cx="2970561" cy="2970561"/>
          </a:xfrm>
          <a:custGeom>
            <a:avLst/>
            <a:gdLst/>
            <a:ahLst/>
            <a:cxnLst/>
            <a:rect r="r" b="b" t="t" l="l"/>
            <a:pathLst>
              <a:path h="2970561" w="2970561">
                <a:moveTo>
                  <a:pt x="0" y="0"/>
                </a:moveTo>
                <a:lnTo>
                  <a:pt x="2970561" y="0"/>
                </a:lnTo>
                <a:lnTo>
                  <a:pt x="2970561" y="2970561"/>
                </a:lnTo>
                <a:lnTo>
                  <a:pt x="0" y="29705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6419850" cy="10287000"/>
          </a:xfrm>
          <a:prstGeom prst="rect">
            <a:avLst/>
          </a:prstGeom>
          <a:solidFill>
            <a:srgbClr val="96A09B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1447855" y="2100179"/>
            <a:ext cx="8780259" cy="6701541"/>
            <a:chOff x="0" y="0"/>
            <a:chExt cx="1064919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64919" cy="812800"/>
            </a:xfrm>
            <a:custGeom>
              <a:avLst/>
              <a:gdLst/>
              <a:ahLst/>
              <a:cxnLst/>
              <a:rect r="r" b="b" t="t" l="l"/>
              <a:pathLst>
                <a:path h="812800" w="1064919">
                  <a:moveTo>
                    <a:pt x="0" y="0"/>
                  </a:moveTo>
                  <a:lnTo>
                    <a:pt x="1064919" y="0"/>
                  </a:lnTo>
                  <a:lnTo>
                    <a:pt x="1064919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l="0" t="-1902" r="0" b="-1902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1799365" y="4279859"/>
            <a:ext cx="5003354" cy="3036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179"/>
              </a:lnSpc>
            </a:pPr>
            <a:r>
              <a:rPr lang="en-US" b="true" sz="8699" strike="noStrike" u="none">
                <a:solidFill>
                  <a:srgbClr val="26A064"/>
                </a:solidFill>
                <a:latin typeface="Bernoru"/>
                <a:ea typeface="Bernoru"/>
                <a:cs typeface="Bernoru"/>
                <a:sym typeface="Bernoru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DAGa7_TTFxA</dc:identifier>
  <dcterms:modified xsi:type="dcterms:W3CDTF">2011-08-01T06:04:30Z</dcterms:modified>
  <cp:revision>1</cp:revision>
  <dc:title>IMC Final Project</dc:title>
</cp:coreProperties>
</file>